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843" r:id="rId2"/>
    <p:sldId id="855" r:id="rId3"/>
    <p:sldId id="272" r:id="rId4"/>
    <p:sldId id="845" r:id="rId5"/>
    <p:sldId id="810" r:id="rId6"/>
    <p:sldId id="813" r:id="rId7"/>
    <p:sldId id="842" r:id="rId8"/>
    <p:sldId id="830" r:id="rId9"/>
    <p:sldId id="831" r:id="rId10"/>
    <p:sldId id="834" r:id="rId11"/>
    <p:sldId id="846" r:id="rId12"/>
    <p:sldId id="851" r:id="rId13"/>
    <p:sldId id="812" r:id="rId14"/>
    <p:sldId id="598" r:id="rId15"/>
    <p:sldId id="847" r:id="rId16"/>
    <p:sldId id="258" r:id="rId17"/>
    <p:sldId id="268" r:id="rId18"/>
    <p:sldId id="817" r:id="rId19"/>
    <p:sldId id="263" r:id="rId20"/>
    <p:sldId id="816" r:id="rId21"/>
    <p:sldId id="586" r:id="rId22"/>
    <p:sldId id="820" r:id="rId23"/>
    <p:sldId id="821" r:id="rId24"/>
    <p:sldId id="823" r:id="rId25"/>
    <p:sldId id="822" r:id="rId26"/>
    <p:sldId id="826" r:id="rId27"/>
    <p:sldId id="827" r:id="rId28"/>
    <p:sldId id="848" r:id="rId29"/>
    <p:sldId id="835" r:id="rId30"/>
    <p:sldId id="837" r:id="rId31"/>
    <p:sldId id="604" r:id="rId32"/>
    <p:sldId id="609" r:id="rId33"/>
    <p:sldId id="603" r:id="rId34"/>
    <p:sldId id="8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8658A85-2545-CF49-B848-45FA56361460}">
          <p14:sldIdLst>
            <p14:sldId id="843"/>
            <p14:sldId id="855"/>
            <p14:sldId id="272"/>
          </p14:sldIdLst>
        </p14:section>
        <p14:section name="Setting the Scene" id="{6429F689-2A4C-D146-8EFF-E7767557C473}">
          <p14:sldIdLst>
            <p14:sldId id="845"/>
            <p14:sldId id="810"/>
            <p14:sldId id="813"/>
            <p14:sldId id="842"/>
            <p14:sldId id="830"/>
            <p14:sldId id="831"/>
            <p14:sldId id="834"/>
          </p14:sldIdLst>
        </p14:section>
        <p14:section name="Why a living income" id="{21AE9E63-31C5-2846-8350-0165B4CEE635}">
          <p14:sldIdLst>
            <p14:sldId id="846"/>
            <p14:sldId id="851"/>
            <p14:sldId id="812"/>
            <p14:sldId id="598"/>
          </p14:sldIdLst>
        </p14:section>
        <p14:section name="The Business Case" id="{FCE2D852-1173-0845-9C6E-6AF7D455A366}">
          <p14:sldIdLst>
            <p14:sldId id="847"/>
            <p14:sldId id="258"/>
            <p14:sldId id="268"/>
            <p14:sldId id="817"/>
            <p14:sldId id="263"/>
            <p14:sldId id="816"/>
            <p14:sldId id="586"/>
            <p14:sldId id="820"/>
            <p14:sldId id="821"/>
            <p14:sldId id="823"/>
            <p14:sldId id="822"/>
            <p14:sldId id="826"/>
            <p14:sldId id="827"/>
          </p14:sldIdLst>
        </p14:section>
        <p14:section name="Company Examples" id="{8D4C44CA-503C-7645-A1C2-3999E5ED3F83}">
          <p14:sldIdLst>
            <p14:sldId id="848"/>
            <p14:sldId id="835"/>
            <p14:sldId id="837"/>
            <p14:sldId id="604"/>
            <p14:sldId id="609"/>
            <p14:sldId id="603"/>
          </p14:sldIdLst>
        </p14:section>
        <p14:section name="Prepare for Action" id="{83C97093-D558-DB46-AEF9-1979DE0BDF5D}">
          <p14:sldIdLst>
            <p14:sldId id="81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tainable Food Lab" initials="SFL" lastIdx="19" clrIdx="0">
    <p:extLst>
      <p:ext uri="{19B8F6BF-5375-455C-9EA6-DF929625EA0E}">
        <p15:presenceInfo xmlns:p15="http://schemas.microsoft.com/office/powerpoint/2012/main" userId="e1692c2bd23cf475" providerId="Windows Live"/>
      </p:ext>
    </p:extLst>
  </p:cmAuthor>
  <p:cmAuthor id="2" name="Kealy Sloan" initials="KS" lastIdx="13" clrIdx="1">
    <p:extLst>
      <p:ext uri="{19B8F6BF-5375-455C-9EA6-DF929625EA0E}">
        <p15:presenceInfo xmlns:p15="http://schemas.microsoft.com/office/powerpoint/2012/main" userId="Kealy Slo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74D"/>
    <a:srgbClr val="6CD0F7"/>
    <a:srgbClr val="1E639A"/>
    <a:srgbClr val="EC7C33"/>
    <a:srgbClr val="548334"/>
    <a:srgbClr val="D5D9A3"/>
    <a:srgbClr val="747400"/>
    <a:srgbClr val="958B00"/>
    <a:srgbClr val="D4D9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p:restoredTop sz="86029"/>
  </p:normalViewPr>
  <p:slideViewPr>
    <p:cSldViewPr snapToGrid="0">
      <p:cViewPr varScale="1">
        <p:scale>
          <a:sx n="54" d="100"/>
          <a:sy n="54" d="100"/>
        </p:scale>
        <p:origin x="9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94658-969F-7549-A96C-F6E9730EDAAA}" type="datetimeFigureOut">
              <a:rPr lang="en-US" smtClean="0"/>
              <a:t>9/22/2020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6A2DA-6F67-A54C-B155-55037CAE2D17}" type="slidenum">
              <a:rPr lang="en-US" smtClean="0"/>
              <a:t>‹#›</a:t>
            </a:fld>
            <a:endParaRPr lang="en-US" dirty="0"/>
          </a:p>
        </p:txBody>
      </p:sp>
    </p:spTree>
    <p:extLst>
      <p:ext uri="{BB962C8B-B14F-4D97-AF65-F5344CB8AC3E}">
        <p14:creationId xmlns:p14="http://schemas.microsoft.com/office/powerpoint/2010/main" val="370773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dium.com/@Danone/transforming-the-vanilla-supply-chain-in-madagascar-99e98dcabe5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t.com/content/02042190-65bc-11e8-90c2-9563a0613e56"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a:t>
            </a:fld>
            <a:endParaRPr lang="en-US" dirty="0"/>
          </a:p>
        </p:txBody>
      </p:sp>
    </p:spTree>
    <p:extLst>
      <p:ext uri="{BB962C8B-B14F-4D97-AF65-F5344CB8AC3E}">
        <p14:creationId xmlns:p14="http://schemas.microsoft.com/office/powerpoint/2010/main" val="121735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Global companies commonly buy significant amounts of crops from smallholder farmers in Africa, Asia and Latin America; they may source either directly from smallholders or indirectly, through levels of suppliers. For example, 80% of coffee produced comes from 25 million smallholder farmers, while cocoa is produced by 6 million smallholder farmers who make up 90% of the total production worldwide.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Coffee in Colombia: https://c69aa8ac-6965-42b2-abb7-0f0b86c23d2e.filesusr.com/ugd/0c5ab3_f404e304ff8c47f1a56c791207406532.pdf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Cocoa in Cote d’iviore: https://c69aa8ac-6965-42b2-abb7-0f0b86c23d2e.filesusr.com/ugd/0c5ab3_a437a776dc7747c2999d3b0c60a46a97.pdf</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66B7A7-9E7F-8D43-AE14-F54E2C688256}" type="slidenum">
              <a:rPr lang="en-US" smtClean="0"/>
              <a:t>13</a:t>
            </a:fld>
            <a:endParaRPr lang="en-US" dirty="0"/>
          </a:p>
        </p:txBody>
      </p:sp>
    </p:spTree>
    <p:extLst>
      <p:ext uri="{BB962C8B-B14F-4D97-AF65-F5344CB8AC3E}">
        <p14:creationId xmlns:p14="http://schemas.microsoft.com/office/powerpoint/2010/main" val="1476386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14</a:t>
            </a:fld>
            <a:endParaRPr lang="en-US" dirty="0"/>
          </a:p>
        </p:txBody>
      </p:sp>
    </p:spTree>
    <p:extLst>
      <p:ext uri="{BB962C8B-B14F-4D97-AF65-F5344CB8AC3E}">
        <p14:creationId xmlns:p14="http://schemas.microsoft.com/office/powerpoint/2010/main" val="227792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https://www.farmerincomelab.com/sites/g/files/jydpyr621/files/2019-09/What%20Works_FINAL_9.19.pdf</a:t>
            </a:r>
          </a:p>
          <a:p>
            <a:r>
              <a:rPr lang="en-US" dirty="0"/>
              <a:t>http://documents.worldbank.org/curated/en/311511468326955970/pdf/818010BRI0EP120Box0379844B00PUBLIC0.pdf</a:t>
            </a:r>
          </a:p>
          <a:p>
            <a:r>
              <a:rPr lang="en-US" dirty="0"/>
              <a:t>https://policy-practice.oxfam.org.uk/publications/a-living-income-for-small-scale-farmers-tackling-unequal-risks-and-market-power-620596</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16</a:t>
            </a:fld>
            <a:endParaRPr lang="en-US" dirty="0"/>
          </a:p>
        </p:txBody>
      </p:sp>
    </p:spTree>
    <p:extLst>
      <p:ext uri="{BB962C8B-B14F-4D97-AF65-F5344CB8AC3E}">
        <p14:creationId xmlns:p14="http://schemas.microsoft.com/office/powerpoint/2010/main" val="92451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17</a:t>
            </a:fld>
            <a:endParaRPr lang="en-US" dirty="0"/>
          </a:p>
        </p:txBody>
      </p:sp>
    </p:spTree>
    <p:extLst>
      <p:ext uri="{BB962C8B-B14F-4D97-AF65-F5344CB8AC3E}">
        <p14:creationId xmlns:p14="http://schemas.microsoft.com/office/powerpoint/2010/main" val="4217111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18</a:t>
            </a:fld>
            <a:endParaRPr lang="en-US" dirty="0"/>
          </a:p>
        </p:txBody>
      </p:sp>
    </p:spTree>
    <p:extLst>
      <p:ext uri="{BB962C8B-B14F-4D97-AF65-F5344CB8AC3E}">
        <p14:creationId xmlns:p14="http://schemas.microsoft.com/office/powerpoint/2010/main" val="290478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some companies, the livelihood of workers and producers is seen as a salient issue within their operations– for example, in cases where forced labour occurs within a large sourcing area or where extreme poverty is prevalent. Producers are increasingly included as part of a company’s sphere of responsibility, and therefore they are expected to support a decent standard of living.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framing focuses on a risk to people (producers) rather than a risk to the business. It can be framed in the context of a company’s commitment to human rights in its supply chain, its compliance with national human rights legislation or its contribution to international goals such as the UN Guiding Principles or the Sustainable Development Goals. When deciding where and how to take action, a company can take into account the gravity of the problem, the number of producers affected and the remendability or ability of the company to fix the problem. Many companies, such as Mars, Nestlé and Unilever, cite human rights in their company’s livelihood goals.</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19</a:t>
            </a:fld>
            <a:endParaRPr lang="en-US" dirty="0"/>
          </a:p>
        </p:txBody>
      </p:sp>
    </p:spTree>
    <p:extLst>
      <p:ext uri="{BB962C8B-B14F-4D97-AF65-F5344CB8AC3E}">
        <p14:creationId xmlns:p14="http://schemas.microsoft.com/office/powerpoint/2010/main" val="230923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20</a:t>
            </a:fld>
            <a:endParaRPr lang="en-US" dirty="0"/>
          </a:p>
        </p:txBody>
      </p:sp>
    </p:spTree>
    <p:extLst>
      <p:ext uri="{BB962C8B-B14F-4D97-AF65-F5344CB8AC3E}">
        <p14:creationId xmlns:p14="http://schemas.microsoft.com/office/powerpoint/2010/main" val="316889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Companies have moved beyond a triple bottom line and are now reporting on all business activities. Honest communication of a company’s actions affects its ability to operate and thrive in an ever-competitive atmosphere, where news reports cover the perceived exploitation of farmers and consumers vote with their wallets. Poverty of smallholder producers and its effects (malnutrition, child labour, migration, etc.) are increasingly showing up in global news, raising awareness among consumers who want to feel good about the choices they make. This type of pressure can be aimed at whole sectors (such as the current “price crisis” in the coffee sector or child labour in the cocoa sector), which can require singular action coupled with sector level multi-stakeholder working groups. Advocates may single out particular companies, such as Mighty Earth’s 2019 campaign against Cargill as “The Worst Company in the World”. In addition, advocacy groups are also making it easier to compare companies so that informed consumer choices can be made. </a:t>
            </a:r>
            <a:endParaRPr lang="en-US" dirty="0"/>
          </a:p>
          <a:p>
            <a:endParaRPr lang="en-US" dirty="0"/>
          </a:p>
          <a:p>
            <a:endParaRPr lang="en-US" dirty="0"/>
          </a:p>
          <a:p>
            <a:r>
              <a:rPr lang="en-US" dirty="0"/>
              <a:t>Left side: </a:t>
            </a:r>
            <a:r>
              <a:rPr lang="en-US" dirty="0">
                <a:hlinkClick r:id="rId3"/>
              </a:rPr>
              <a:t>https://medium.com/@Danone/transforming-the-vanilla-supply-chain-in-madagascar-99e98dcabe5f</a:t>
            </a:r>
            <a:endParaRPr lang="en-US" dirty="0"/>
          </a:p>
          <a:p>
            <a:r>
              <a:rPr lang="en-US" dirty="0"/>
              <a:t>Right side : </a:t>
            </a:r>
            <a:r>
              <a:rPr lang="en-US" dirty="0">
                <a:hlinkClick r:id="rId4"/>
              </a:rPr>
              <a:t>https://www.ft.com/content/02042190-65bc-11e8-90c2-9563a0613e56</a:t>
            </a:r>
            <a:endParaRPr lang="en-US" dirty="0"/>
          </a:p>
        </p:txBody>
      </p:sp>
      <p:sp>
        <p:nvSpPr>
          <p:cNvPr id="4" name="Slide Number Placeholder 3"/>
          <p:cNvSpPr>
            <a:spLocks noGrp="1"/>
          </p:cNvSpPr>
          <p:nvPr>
            <p:ph type="sldNum" sz="quarter" idx="5"/>
          </p:nvPr>
        </p:nvSpPr>
        <p:spPr/>
        <p:txBody>
          <a:bodyPr/>
          <a:lstStyle/>
          <a:p>
            <a:fld id="{9766B7A7-9E7F-8D43-AE14-F54E2C688256}" type="slidenum">
              <a:rPr lang="en-US" smtClean="0"/>
              <a:t>21</a:t>
            </a:fld>
            <a:endParaRPr lang="en-US" dirty="0"/>
          </a:p>
        </p:txBody>
      </p:sp>
    </p:spTree>
    <p:extLst>
      <p:ext uri="{BB962C8B-B14F-4D97-AF65-F5344CB8AC3E}">
        <p14:creationId xmlns:p14="http://schemas.microsoft.com/office/powerpoint/2010/main" val="728121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websites such as Might Earthy exist: https://www.mightyearth.org</a:t>
            </a:r>
          </a:p>
        </p:txBody>
      </p:sp>
      <p:sp>
        <p:nvSpPr>
          <p:cNvPr id="4" name="Slide Number Placeholder 3"/>
          <p:cNvSpPr>
            <a:spLocks noGrp="1"/>
          </p:cNvSpPr>
          <p:nvPr>
            <p:ph type="sldNum" sz="quarter" idx="5"/>
          </p:nvPr>
        </p:nvSpPr>
        <p:spPr/>
        <p:txBody>
          <a:bodyPr/>
          <a:lstStyle/>
          <a:p>
            <a:fld id="{6A66A2DA-6F67-A54C-B155-55037CAE2D17}" type="slidenum">
              <a:rPr lang="en-US" smtClean="0"/>
              <a:t>22</a:t>
            </a:fld>
            <a:endParaRPr lang="en-US" dirty="0"/>
          </a:p>
        </p:txBody>
      </p:sp>
    </p:spTree>
    <p:extLst>
      <p:ext uri="{BB962C8B-B14F-4D97-AF65-F5344CB8AC3E}">
        <p14:creationId xmlns:p14="http://schemas.microsoft.com/office/powerpoint/2010/main" val="366961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companies that count on farmers to continue producing quality crops, especially from diverse origins, lack of farm-level investment is a threat to both quantity and quality of supply. Supply security risks present themselves differently across sectors. As farmers realise that their crop of choice is not providing for their families, they (and their children) may choose other ways of making a living, either leaving the company’s priority crop production, growing less of it or with poorer quality, or leaving agriculture altogether. In other instances, low prices and lack of farmer investment leave supply increasingly vulnerable to climate change, deforestation or natural disaster.</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23</a:t>
            </a:fld>
            <a:endParaRPr lang="en-US" dirty="0"/>
          </a:p>
        </p:txBody>
      </p:sp>
    </p:spTree>
    <p:extLst>
      <p:ext uri="{BB962C8B-B14F-4D97-AF65-F5344CB8AC3E}">
        <p14:creationId xmlns:p14="http://schemas.microsoft.com/office/powerpoint/2010/main" val="282777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a:t>
            </a:fld>
            <a:endParaRPr lang="en-US" dirty="0"/>
          </a:p>
        </p:txBody>
      </p:sp>
    </p:spTree>
    <p:extLst>
      <p:ext uri="{BB962C8B-B14F-4D97-AF65-F5344CB8AC3E}">
        <p14:creationId xmlns:p14="http://schemas.microsoft.com/office/powerpoint/2010/main" val="927545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Supply chains are made up of a diverse set of smallholder farmers. Farmers can be focused on one crop or can be diversified and earning money from several cash crops, and may differ in their family make-up, farm size and professionalisation. In order to earn a living income, farmers must generally reach a good productivity level, produce on land that is viable in size and receive a price that at a minimum covers the cost of production with a return for family labour. These farmers have the elements in place to invest in their farms and continue to thrive. Those that do not meet these criteria and do not earn a living income will either hang in – with low productivity and quality reinforcing the cycle of poverty and susceptibility to shock – or drop out when prices are too low and standards too high to make agriculture a viable livelihood strategy.</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24</a:t>
            </a:fld>
            <a:endParaRPr lang="en-US" dirty="0"/>
          </a:p>
        </p:txBody>
      </p:sp>
    </p:spTree>
    <p:extLst>
      <p:ext uri="{BB962C8B-B14F-4D97-AF65-F5344CB8AC3E}">
        <p14:creationId xmlns:p14="http://schemas.microsoft.com/office/powerpoint/2010/main" val="788013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Honduras is the largest producer of coffee in Central America and, like many other countries in the region, it is unmistakably feeling the effects of climate change. In practice, this means that comprehensive adaptation measures are needed simply to maintain productivity and quality levels. At a time when more investment is needed, coffee prices are at a historic low. Farmers struggling to cover the costs of production drop out of coffee, and some of the coffee varieties consumers love are disappearing.</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25</a:t>
            </a:fld>
            <a:endParaRPr lang="en-US" dirty="0"/>
          </a:p>
        </p:txBody>
      </p:sp>
    </p:spTree>
    <p:extLst>
      <p:ext uri="{BB962C8B-B14F-4D97-AF65-F5344CB8AC3E}">
        <p14:creationId xmlns:p14="http://schemas.microsoft.com/office/powerpoint/2010/main" val="397420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26</a:t>
            </a:fld>
            <a:endParaRPr lang="en-US" dirty="0"/>
          </a:p>
        </p:txBody>
      </p:sp>
    </p:spTree>
    <p:extLst>
      <p:ext uri="{BB962C8B-B14F-4D97-AF65-F5344CB8AC3E}">
        <p14:creationId xmlns:p14="http://schemas.microsoft.com/office/powerpoint/2010/main" val="3367585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27</a:t>
            </a:fld>
            <a:endParaRPr lang="en-US" dirty="0"/>
          </a:p>
        </p:txBody>
      </p:sp>
    </p:spTree>
    <p:extLst>
      <p:ext uri="{BB962C8B-B14F-4D97-AF65-F5344CB8AC3E}">
        <p14:creationId xmlns:p14="http://schemas.microsoft.com/office/powerpoint/2010/main" val="1639223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https://tonyschocolonely.com/us/en/annual-fair-reports/annual-fair-report-18-19</a:t>
            </a:r>
          </a:p>
          <a:p>
            <a:endParaRPr lang="en-US" dirty="0"/>
          </a:p>
          <a:p>
            <a:r>
              <a:rPr lang="en-US" dirty="0"/>
              <a:t>“</a:t>
            </a:r>
            <a:r>
              <a:rPr lang="en-US" sz="1200" b="0" i="0" u="none" strike="noStrike" kern="1200" dirty="0">
                <a:solidFill>
                  <a:schemeClr val="tx1"/>
                </a:solidFill>
                <a:effectLst/>
                <a:latin typeface="+mn-lt"/>
                <a:ea typeface="+mn-ea"/>
                <a:cs typeface="+mn-cs"/>
              </a:rPr>
              <a:t>To ensure that other players in the supply chain (such as local and international traders, cocoa processors and chocolate bar manufacturers) do not all receive a percentage of this higher price, we pay the additional premium directly to the cooperatives we work with. The members of the cooperative decide among themselves how the premium is spent. Each year, the cooperatives hold an annual meeting during which finances are openly discussed and the members approve the way the premium is spent. We aim to ensure that at least 50% of the premium is paid to the farmers in cash. Part of the premium needs to be spent on training and managing the cooperatives. It is also used to pay for equipment, such as a vehicle to collect the bags of cocoa from the farmers.”</a:t>
            </a: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29</a:t>
            </a:fld>
            <a:endParaRPr lang="en-US" dirty="0"/>
          </a:p>
        </p:txBody>
      </p:sp>
    </p:spTree>
    <p:extLst>
      <p:ext uri="{BB962C8B-B14F-4D97-AF65-F5344CB8AC3E}">
        <p14:creationId xmlns:p14="http://schemas.microsoft.com/office/powerpoint/2010/main" val="880608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https://www.olamgroup.com/news/all-news/press-release/cocoa-compass-olam-cocoa-commits-to-living-incomes-for-farmers.html</a:t>
            </a:r>
          </a:p>
          <a:p>
            <a:r>
              <a:rPr lang="en-US" dirty="0"/>
              <a:t>https://www.olamgroup.com/olam-cocoa-compass.pdf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30</a:t>
            </a:fld>
            <a:endParaRPr lang="en-US" dirty="0"/>
          </a:p>
        </p:txBody>
      </p:sp>
    </p:spTree>
    <p:extLst>
      <p:ext uri="{BB962C8B-B14F-4D97-AF65-F5344CB8AC3E}">
        <p14:creationId xmlns:p14="http://schemas.microsoft.com/office/powerpoint/2010/main" val="62407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https://gateway.mars.com/m/45f64dd4411a8c82/original/Mars-Sustainability-Report-English.pdf</a:t>
            </a:r>
          </a:p>
        </p:txBody>
      </p:sp>
      <p:sp>
        <p:nvSpPr>
          <p:cNvPr id="4" name="Slide Number Placeholder 3"/>
          <p:cNvSpPr>
            <a:spLocks noGrp="1"/>
          </p:cNvSpPr>
          <p:nvPr>
            <p:ph type="sldNum" sz="quarter" idx="5"/>
          </p:nvPr>
        </p:nvSpPr>
        <p:spPr/>
        <p:txBody>
          <a:bodyPr/>
          <a:lstStyle/>
          <a:p>
            <a:fld id="{9766B7A7-9E7F-8D43-AE14-F54E2C688256}" type="slidenum">
              <a:rPr lang="en-US" smtClean="0"/>
              <a:t>31</a:t>
            </a:fld>
            <a:endParaRPr lang="en-US" dirty="0"/>
          </a:p>
        </p:txBody>
      </p:sp>
    </p:spTree>
    <p:extLst>
      <p:ext uri="{BB962C8B-B14F-4D97-AF65-F5344CB8AC3E}">
        <p14:creationId xmlns:p14="http://schemas.microsoft.com/office/powerpoint/2010/main" val="212750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https://www.nestle.com/sites/default/files/asset-library/documents/library/documents/corporate_social_responsibility/creating-shared-value-report-2018-en.pdf</a:t>
            </a:r>
          </a:p>
          <a:p>
            <a:endParaRPr lang="en-US" dirty="0"/>
          </a:p>
        </p:txBody>
      </p:sp>
      <p:sp>
        <p:nvSpPr>
          <p:cNvPr id="4" name="Slide Number Placeholder 3"/>
          <p:cNvSpPr>
            <a:spLocks noGrp="1"/>
          </p:cNvSpPr>
          <p:nvPr>
            <p:ph type="sldNum" sz="quarter" idx="5"/>
          </p:nvPr>
        </p:nvSpPr>
        <p:spPr/>
        <p:txBody>
          <a:bodyPr/>
          <a:lstStyle/>
          <a:p>
            <a:fld id="{9766B7A7-9E7F-8D43-AE14-F54E2C688256}" type="slidenum">
              <a:rPr lang="en-US" smtClean="0"/>
              <a:t>32</a:t>
            </a:fld>
            <a:endParaRPr lang="en-US" dirty="0"/>
          </a:p>
        </p:txBody>
      </p:sp>
    </p:spTree>
    <p:extLst>
      <p:ext uri="{BB962C8B-B14F-4D97-AF65-F5344CB8AC3E}">
        <p14:creationId xmlns:p14="http://schemas.microsoft.com/office/powerpoint/2010/main" val="285911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https://www.unilever.com/sustainable-living/enhancing-livelihoods/fairness-in-the-workplace/advancing-human-rights-in-our-own-operations/</a:t>
            </a:r>
          </a:p>
        </p:txBody>
      </p:sp>
      <p:sp>
        <p:nvSpPr>
          <p:cNvPr id="4" name="Slide Number Placeholder 3"/>
          <p:cNvSpPr>
            <a:spLocks noGrp="1"/>
          </p:cNvSpPr>
          <p:nvPr>
            <p:ph type="sldNum" sz="quarter" idx="5"/>
          </p:nvPr>
        </p:nvSpPr>
        <p:spPr/>
        <p:txBody>
          <a:bodyPr/>
          <a:lstStyle/>
          <a:p>
            <a:fld id="{9766B7A7-9E7F-8D43-AE14-F54E2C688256}" type="slidenum">
              <a:rPr lang="en-US" smtClean="0"/>
              <a:t>33</a:t>
            </a:fld>
            <a:endParaRPr lang="en-US" dirty="0"/>
          </a:p>
        </p:txBody>
      </p:sp>
    </p:spTree>
    <p:extLst>
      <p:ext uri="{BB962C8B-B14F-4D97-AF65-F5344CB8AC3E}">
        <p14:creationId xmlns:p14="http://schemas.microsoft.com/office/powerpoint/2010/main" val="331372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concept of “living income” applies the concept of a living wage to a farming household and is defined as the net household income needed for a farming household to afford a minimum decent standard of living.  </a:t>
            </a:r>
            <a:r>
              <a:rPr lang="en-GB" b="0" dirty="0"/>
              <a:t>Living income is not about meeting minimum or baseline levels of income. It emphasizes</a:t>
            </a:r>
            <a:r>
              <a:rPr lang="en-GB" b="0" baseline="0" dirty="0"/>
              <a:t> the need to be able to provide for a </a:t>
            </a:r>
            <a:r>
              <a:rPr lang="en-GB" b="1" baseline="0" dirty="0"/>
              <a:t>household</a:t>
            </a:r>
            <a:r>
              <a:rPr lang="en-GB" b="0" baseline="0" dirty="0"/>
              <a:t> to live comfortably.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9DF8-F866-4002-ADA9-01C3B9A8F8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67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6</a:t>
            </a:fld>
            <a:endParaRPr lang="en-US" dirty="0"/>
          </a:p>
        </p:txBody>
      </p:sp>
    </p:spTree>
    <p:extLst>
      <p:ext uri="{BB962C8B-B14F-4D97-AF65-F5344CB8AC3E}">
        <p14:creationId xmlns:p14="http://schemas.microsoft.com/office/powerpoint/2010/main" val="219486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Living wage is focused on a </a:t>
            </a:r>
            <a:r>
              <a:rPr lang="en-GB" sz="1200" b="1" dirty="0">
                <a:solidFill>
                  <a:prstClr val="white"/>
                </a:solidFill>
              </a:rPr>
              <a:t>A worker </a:t>
            </a:r>
            <a:r>
              <a:rPr lang="en-GB" sz="1200" dirty="0">
                <a:solidFill>
                  <a:prstClr val="white"/>
                </a:solidFill>
              </a:rPr>
              <a:t>earning enough in a standard work week to enable his/her family to afford a decent standard of living.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Living Income focuses on </a:t>
            </a:r>
            <a:r>
              <a:rPr lang="en-GB" sz="1200" b="1" dirty="0">
                <a:solidFill>
                  <a:prstClr val="white"/>
                </a:solidFill>
              </a:rPr>
              <a:t>Farming households </a:t>
            </a:r>
            <a:r>
              <a:rPr lang="en-GB" sz="1200" dirty="0">
                <a:solidFill>
                  <a:prstClr val="white"/>
                </a:solidFill>
              </a:rPr>
              <a:t>earning enough in a year from all income sources to afford a decent standard of living.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602CEF-BF77-41A0-BA38-A8BF3099FD55}" type="slidenum">
              <a:rPr lang="nl-BE" smtClean="0"/>
              <a:t>7</a:t>
            </a:fld>
            <a:endParaRPr lang="nl-BE"/>
          </a:p>
        </p:txBody>
      </p:sp>
    </p:spTree>
    <p:extLst>
      <p:ext uri="{BB962C8B-B14F-4D97-AF65-F5344CB8AC3E}">
        <p14:creationId xmlns:p14="http://schemas.microsoft.com/office/powerpoint/2010/main" val="26587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Living Income Community of Practice and why you should adopt a living income strategy.</a:t>
            </a:r>
          </a:p>
        </p:txBody>
      </p:sp>
      <p:sp>
        <p:nvSpPr>
          <p:cNvPr id="4" name="Slide Number Placeholder 3"/>
          <p:cNvSpPr>
            <a:spLocks noGrp="1"/>
          </p:cNvSpPr>
          <p:nvPr>
            <p:ph type="sldNum" sz="quarter" idx="5"/>
          </p:nvPr>
        </p:nvSpPr>
        <p:spPr/>
        <p:txBody>
          <a:bodyPr/>
          <a:lstStyle/>
          <a:p>
            <a:fld id="{6A66A2DA-6F67-A54C-B155-55037CAE2D17}" type="slidenum">
              <a:rPr lang="en-US" smtClean="0"/>
              <a:t>8</a:t>
            </a:fld>
            <a:endParaRPr lang="en-US" dirty="0"/>
          </a:p>
        </p:txBody>
      </p:sp>
    </p:spTree>
    <p:extLst>
      <p:ext uri="{BB962C8B-B14F-4D97-AF65-F5344CB8AC3E}">
        <p14:creationId xmlns:p14="http://schemas.microsoft.com/office/powerpoint/2010/main" val="202727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Living Wage Coalition and how you can get involved to provide a living wage to workers.</a:t>
            </a:r>
          </a:p>
        </p:txBody>
      </p:sp>
      <p:sp>
        <p:nvSpPr>
          <p:cNvPr id="4" name="Slide Number Placeholder 3"/>
          <p:cNvSpPr>
            <a:spLocks noGrp="1"/>
          </p:cNvSpPr>
          <p:nvPr>
            <p:ph type="sldNum" sz="quarter" idx="5"/>
          </p:nvPr>
        </p:nvSpPr>
        <p:spPr/>
        <p:txBody>
          <a:bodyPr/>
          <a:lstStyle/>
          <a:p>
            <a:fld id="{6A66A2DA-6F67-A54C-B155-55037CAE2D17}" type="slidenum">
              <a:rPr lang="en-US" smtClean="0"/>
              <a:t>9</a:t>
            </a:fld>
            <a:endParaRPr lang="en-US" dirty="0"/>
          </a:p>
        </p:txBody>
      </p:sp>
    </p:spTree>
    <p:extLst>
      <p:ext uri="{BB962C8B-B14F-4D97-AF65-F5344CB8AC3E}">
        <p14:creationId xmlns:p14="http://schemas.microsoft.com/office/powerpoint/2010/main" val="47332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Income Video: https://www.youtube.com/watch?v=f3pVHryU8t8&amp;feature=emb_logo</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10</a:t>
            </a:fld>
            <a:endParaRPr lang="en-US" dirty="0"/>
          </a:p>
        </p:txBody>
      </p:sp>
    </p:spTree>
    <p:extLst>
      <p:ext uri="{BB962C8B-B14F-4D97-AF65-F5344CB8AC3E}">
        <p14:creationId xmlns:p14="http://schemas.microsoft.com/office/powerpoint/2010/main" val="587439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Why now? The</a:t>
            </a:r>
            <a:r>
              <a:rPr lang="en-GB" b="0" baseline="0" dirty="0">
                <a:effectLst/>
              </a:rPr>
              <a:t> spotlight on this topic is increasing</a:t>
            </a:r>
            <a:r>
              <a:rPr lang="en-GB" b="0" dirty="0">
                <a:effectLst/>
              </a:rPr>
              <a:t>, especially for consumer-facing brands and the increasing number of companies that are committed to being fully ethical. Understanding on this topic is increasing, with more information available, numerous </a:t>
            </a:r>
            <a:r>
              <a:rPr lang="en-GB" b="0" baseline="0" dirty="0">
                <a:effectLst/>
              </a:rPr>
              <a:t>initiatives and strategies to draw learning from, and concrete steps laid out for organizations to take action. </a:t>
            </a:r>
          </a:p>
          <a:p>
            <a:endParaRPr lang="en-GB" b="0" baseline="0" dirty="0">
              <a:effectLst/>
            </a:endParaRPr>
          </a:p>
          <a:p>
            <a:r>
              <a:rPr lang="en-GB" b="0" baseline="0" dirty="0"/>
              <a:t>The World Bank. A Year in the Lives of Smallholder Farmers. 2016. https://www.worldbank.org/en/news/feature/2016/02/25/a-year-in-the-lives-of-smallholder-farming-families</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12</a:t>
            </a:fld>
            <a:endParaRPr lang="en-US" dirty="0"/>
          </a:p>
        </p:txBody>
      </p:sp>
    </p:spTree>
    <p:extLst>
      <p:ext uri="{BB962C8B-B14F-4D97-AF65-F5344CB8AC3E}">
        <p14:creationId xmlns:p14="http://schemas.microsoft.com/office/powerpoint/2010/main" val="1265056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B7B1-0BB6-2342-BCA2-74AE59CE4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E9B18-E51B-3442-984E-A06C322C5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2E6CD-17AF-0146-81BE-8D7486B9C14F}"/>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40A3F113-DE09-6940-A50D-3A02867173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8DFBB-9C10-1249-A2CD-369736FB153D}"/>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15129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C6D5-D124-0441-8E38-352B1D30A8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B04AD-B4A8-8641-9F97-0B4E598428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41606-8160-434B-8404-7FAA1C25F525}"/>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8224631E-00A5-DC4C-B017-B899FD0A4D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25E283-6628-024F-ADB5-2EF0906DF8E4}"/>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20141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DA5E4-D765-5F48-BB2B-8A42398BD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1B5AD-C3F7-084C-A377-EB641C2AE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A3B5E-D989-6E47-B573-096E72894947}"/>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E9F85C74-9E1D-C344-8547-FDECD5EC0D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2E2F5A-D7B6-564A-B622-2FD6C59F58D4}"/>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415643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alf text, Half 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198368"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2348880"/>
            <a:ext cx="5198368" cy="3600400"/>
          </a:xfrm>
          <a:prstGeom prst="rect">
            <a:avLst/>
          </a:prstGeom>
        </p:spPr>
        <p:txBody>
          <a:bodyPr/>
          <a:lstStyle>
            <a:lvl1pPr marL="1191" indent="-1191">
              <a:buClr>
                <a:schemeClr val="accent3"/>
              </a:buClr>
              <a:buFont typeface="Calibri" pitchFamily="34" charset="0"/>
              <a:buChar char="›"/>
              <a:defRPr sz="1800">
                <a:solidFill>
                  <a:schemeClr val="accent3"/>
                </a:solidFill>
              </a:defRPr>
            </a:lvl1pPr>
            <a:lvl2pPr marL="142875" indent="-142875">
              <a:buClr>
                <a:schemeClr val="accent3"/>
              </a:buClr>
              <a:defRPr sz="1800">
                <a:solidFill>
                  <a:schemeClr val="tx1">
                    <a:lumMod val="75000"/>
                    <a:lumOff val="25000"/>
                  </a:schemeClr>
                </a:solidFill>
              </a:defRPr>
            </a:lvl2pPr>
            <a:lvl3pPr marL="335756" indent="-171450">
              <a:buClr>
                <a:schemeClr val="accent3"/>
              </a:buClr>
              <a:defRPr sz="1800">
                <a:solidFill>
                  <a:schemeClr val="tx1">
                    <a:lumMod val="75000"/>
                    <a:lumOff val="25000"/>
                  </a:schemeClr>
                </a:solidFill>
              </a:defRPr>
            </a:lvl3pPr>
            <a:lvl4pPr marL="545306" indent="-171450" defTabSz="603647">
              <a:buClr>
                <a:schemeClr val="accent3"/>
              </a:buClr>
              <a:defRPr sz="1800">
                <a:solidFill>
                  <a:schemeClr val="tx1">
                    <a:lumMod val="75000"/>
                    <a:lumOff val="25000"/>
                  </a:schemeClr>
                </a:solidFill>
              </a:defRPr>
            </a:lvl4pPr>
            <a:lvl5pPr marL="734616" indent="-171450">
              <a:buClr>
                <a:schemeClr val="accent3"/>
              </a:buClr>
              <a:defRPr sz="1800">
                <a:solidFill>
                  <a:schemeClr val="tx1">
                    <a:lumMod val="75000"/>
                    <a:lumOff val="25000"/>
                  </a:schemeClr>
                </a:solidFill>
              </a:defRPr>
            </a:lvl5pPr>
            <a:lvl6pPr>
              <a:defRPr sz="1800"/>
            </a:lvl6pPr>
            <a:lvl7pPr>
              <a:defRPr sz="1350"/>
            </a:lvl7pPr>
            <a:lvl8pPr>
              <a:defRPr sz="1350"/>
            </a:lvl8pPr>
            <a:lvl9pPr>
              <a:defRPr sz="1350"/>
            </a:lvl9pPr>
          </a:lstStyle>
          <a:p>
            <a:pPr lvl="1"/>
            <a:endParaRPr lang="en-US"/>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7CF1C8A-3390-496F-B6FF-FCAA6BAFE4A9}" type="slidenum">
              <a:rPr lang="en-GB" smtClean="0"/>
              <a:pPr/>
              <a:t>‹#›</a:t>
            </a:fld>
            <a:endParaRPr lang="en-GB" dirty="0"/>
          </a:p>
        </p:txBody>
      </p:sp>
      <p:sp>
        <p:nvSpPr>
          <p:cNvPr id="9" name="Picture Placeholder 8"/>
          <p:cNvSpPr>
            <a:spLocks noGrp="1"/>
          </p:cNvSpPr>
          <p:nvPr>
            <p:ph type="pic" sz="quarter" idx="13"/>
          </p:nvPr>
        </p:nvSpPr>
        <p:spPr>
          <a:xfrm>
            <a:off x="6000754" y="0"/>
            <a:ext cx="6191249" cy="6885384"/>
          </a:xfrm>
          <a:prstGeom prst="rect">
            <a:avLst/>
          </a:prstGeom>
        </p:spPr>
        <p:txBody>
          <a:bodyPr/>
          <a:lstStyle/>
          <a:p>
            <a:r>
              <a:rPr lang="en-US" dirty="0"/>
              <a:t>Click icon to add picture</a:t>
            </a:r>
            <a:endParaRPr lang="en-GB" dirty="0"/>
          </a:p>
        </p:txBody>
      </p:sp>
      <p:sp>
        <p:nvSpPr>
          <p:cNvPr id="8" name="Text Placeholder 2"/>
          <p:cNvSpPr>
            <a:spLocks noGrp="1"/>
          </p:cNvSpPr>
          <p:nvPr>
            <p:ph type="body" idx="14"/>
          </p:nvPr>
        </p:nvSpPr>
        <p:spPr>
          <a:xfrm>
            <a:off x="623392" y="1484784"/>
            <a:ext cx="5184576" cy="504056"/>
          </a:xfrm>
          <a:prstGeom prst="rect">
            <a:avLst/>
          </a:prstGeom>
        </p:spPr>
        <p:txBody>
          <a:bodyPr anchor="t"/>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273853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ulletpoint Layout">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B98B1AAC-A76E-C14F-BF51-13DDE1E3A91C}"/>
              </a:ext>
            </a:extLst>
          </p:cNvPr>
          <p:cNvSpPr/>
          <p:nvPr/>
        </p:nvSpPr>
        <p:spPr>
          <a:xfrm rot="10800000">
            <a:off x="391069" y="266700"/>
            <a:ext cx="11409863" cy="6324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chemeClr val="accent2"/>
            </a:solidFill>
            <a:prstDash val="solid"/>
            <a:miter lim="8000"/>
            <a:headEnd type="none" w="med" len="med"/>
            <a:tailEnd type="none" w="med" len="med"/>
          </a:ln>
        </p:spPr>
      </p:sp>
      <p:sp>
        <p:nvSpPr>
          <p:cNvPr id="2" name="Title 1">
            <a:extLst>
              <a:ext uri="{FF2B5EF4-FFF2-40B4-BE49-F238E27FC236}">
                <a16:creationId xmlns:a16="http://schemas.microsoft.com/office/drawing/2014/main" id="{D81FF6F7-B6E8-7141-8F7D-BA1DDE7287F0}"/>
              </a:ext>
            </a:extLst>
          </p:cNvPr>
          <p:cNvSpPr>
            <a:spLocks noGrp="1"/>
          </p:cNvSpPr>
          <p:nvPr>
            <p:ph type="title"/>
          </p:nvPr>
        </p:nvSpPr>
        <p:spPr>
          <a:xfrm>
            <a:off x="609600" y="514349"/>
            <a:ext cx="10972800" cy="1143000"/>
          </a:xfrm>
        </p:spPr>
        <p:txBody>
          <a:bodyPr/>
          <a:lstStyle/>
          <a:p>
            <a:r>
              <a:rPr lang="en-US"/>
              <a:t>Click to edit Master title style</a:t>
            </a:r>
          </a:p>
        </p:txBody>
      </p:sp>
      <p:sp>
        <p:nvSpPr>
          <p:cNvPr id="5" name="Text Placeholder 4">
            <a:extLst>
              <a:ext uri="{FF2B5EF4-FFF2-40B4-BE49-F238E27FC236}">
                <a16:creationId xmlns:a16="http://schemas.microsoft.com/office/drawing/2014/main" id="{DB9A603D-2F23-6541-A380-A6D69A567578}"/>
              </a:ext>
            </a:extLst>
          </p:cNvPr>
          <p:cNvSpPr>
            <a:spLocks noGrp="1"/>
          </p:cNvSpPr>
          <p:nvPr>
            <p:ph type="body" sz="quarter" idx="10"/>
          </p:nvPr>
        </p:nvSpPr>
        <p:spPr>
          <a:xfrm>
            <a:off x="609600" y="1981200"/>
            <a:ext cx="10972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89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6_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315439"/>
          </a:xfrm>
        </p:spPr>
        <p:txBody>
          <a:bodyPr/>
          <a:lstStyle>
            <a:lvl1pPr algn="l">
              <a:defRPr b="0" i="0">
                <a:latin typeface="Calibri" panose="020F0502020204030204" pitchFamily="34" charset="0"/>
                <a:ea typeface="Calibri" panose="020F0502020204030204" pitchFamily="34" charset="0"/>
                <a:cs typeface="Calibri" panose="020F0502020204030204" pitchFamily="34" charset="0"/>
              </a:defRPr>
            </a:lvl1pPr>
          </a:lstStyle>
          <a:p>
            <a:r>
              <a:rPr lang="en-US"/>
              <a:t>TITLE OF THIS PAGE</a:t>
            </a:r>
          </a:p>
        </p:txBody>
      </p:sp>
      <p:sp>
        <p:nvSpPr>
          <p:cNvPr id="3" name="Content Placeholder 2"/>
          <p:cNvSpPr>
            <a:spLocks noGrp="1"/>
          </p:cNvSpPr>
          <p:nvPr>
            <p:ph idx="1" hasCustomPrompt="1"/>
          </p:nvPr>
        </p:nvSpPr>
        <p:spPr>
          <a:xfrm>
            <a:off x="609600" y="1600201"/>
            <a:ext cx="10972800" cy="4312498"/>
          </a:xfrm>
        </p:spPr>
        <p:txBody>
          <a:bodyPr>
            <a:normAutofit/>
          </a:bodyPr>
          <a:lstStyle>
            <a:lvl1pPr>
              <a:defRPr sz="2800" b="0" i="0">
                <a:latin typeface="Calibri" panose="020F0502020204030204" pitchFamily="34" charset="0"/>
                <a:cs typeface="Calibri" panose="020F0502020204030204" pitchFamily="34" charset="0"/>
              </a:defRPr>
            </a:lvl1pPr>
            <a:lvl2pPr>
              <a:defRPr sz="2600" b="1" i="0">
                <a:latin typeface="+mj-lt"/>
              </a:defRPr>
            </a:lvl2pPr>
            <a:lvl3pPr marL="914400" indent="0">
              <a:buClr>
                <a:schemeClr val="accent3"/>
              </a:buClr>
              <a:buNone/>
              <a:defRPr sz="2600"/>
            </a:lvl3pPr>
          </a:lstStyle>
          <a:p>
            <a:pPr lvl="0"/>
            <a:r>
              <a:rPr lang="en-US"/>
              <a:t>Body text. </a:t>
            </a:r>
          </a:p>
        </p:txBody>
      </p:sp>
      <p:cxnSp>
        <p:nvCxnSpPr>
          <p:cNvPr id="10" name="Straight Connector 9"/>
          <p:cNvCxnSpPr/>
          <p:nvPr/>
        </p:nvCxnSpPr>
        <p:spPr>
          <a:xfrm flipV="1">
            <a:off x="2" y="1315447"/>
            <a:ext cx="12191999" cy="1"/>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8975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Bulletpoint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A3F07-916C-0747-825A-F33B038F0582}"/>
              </a:ext>
            </a:extLst>
          </p:cNvPr>
          <p:cNvSpPr/>
          <p:nvPr/>
        </p:nvSpPr>
        <p:spPr>
          <a:xfrm>
            <a:off x="0" y="-1"/>
            <a:ext cx="1752600" cy="6858001"/>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FF4B16-D446-D443-95F6-F175DB0544A7}"/>
              </a:ext>
            </a:extLst>
          </p:cNvPr>
          <p:cNvSpPr/>
          <p:nvPr/>
        </p:nvSpPr>
        <p:spPr>
          <a:xfrm>
            <a:off x="11582400" y="-3"/>
            <a:ext cx="609600" cy="6858001"/>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59D924A-84A8-3D4C-8B63-078704FE2FC0}"/>
              </a:ext>
            </a:extLst>
          </p:cNvPr>
          <p:cNvSpPr>
            <a:spLocks noGrp="1"/>
          </p:cNvSpPr>
          <p:nvPr>
            <p:ph type="title"/>
          </p:nvPr>
        </p:nvSpPr>
        <p:spPr>
          <a:xfrm>
            <a:off x="1752600" y="304800"/>
            <a:ext cx="9829800" cy="11430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F8528A06-BCA6-EB4F-B817-E5BB66A71505}"/>
              </a:ext>
            </a:extLst>
          </p:cNvPr>
          <p:cNvSpPr>
            <a:spLocks noGrp="1"/>
          </p:cNvSpPr>
          <p:nvPr>
            <p:ph type="body" sz="quarter" idx="10"/>
          </p:nvPr>
        </p:nvSpPr>
        <p:spPr>
          <a:xfrm>
            <a:off x="1905000" y="2209800"/>
            <a:ext cx="9448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1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0BF3-2ED3-6440-94D4-03C963299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E4D27-6950-8049-A786-F3CCFD328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A5A3C-F1CB-F246-874C-53CAE27523ED}"/>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137A741E-E9F7-0341-91E0-D506953B43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3A077-B637-AF4E-9E10-66EFBEBE7CC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89453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B2A1-0C95-6B42-A7C5-B7A03BF56F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61D1E-D16D-1849-999B-C1F8D921D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C73DD-F33D-0342-8EAE-678E0106FB67}"/>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1E0FDC00-1D29-784B-B5D0-958CE1B6AF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09F8DC-A8AB-D74D-B49B-F6E8BE7ABEB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283186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F69-390E-5B4B-980C-127F4285A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4BCA2-1D98-524F-BC47-B2F74BD58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CE5D8-57D2-DE47-A0C1-75EBFE0A67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9FEDC-21D4-6347-AFC8-ED57E3881222}"/>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6" name="Footer Placeholder 5">
            <a:extLst>
              <a:ext uri="{FF2B5EF4-FFF2-40B4-BE49-F238E27FC236}">
                <a16:creationId xmlns:a16="http://schemas.microsoft.com/office/drawing/2014/main" id="{1A2C3349-8B28-1F4F-886B-4F8DD28DC5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096418-4D09-BE46-847D-6009BA72DEF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100826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1A1B-18AA-6A44-AE5E-EE4EA2264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A80CB-5C9F-584F-BA02-F368789B3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F317BB-A471-9E42-A7AD-BF4BDDF50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68849-622B-3646-8F41-D6463CA5C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72848-0E5E-6E44-93E6-C53398D50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CE043-6C27-604F-B2C3-3BE769C92A57}"/>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8" name="Footer Placeholder 7">
            <a:extLst>
              <a:ext uri="{FF2B5EF4-FFF2-40B4-BE49-F238E27FC236}">
                <a16:creationId xmlns:a16="http://schemas.microsoft.com/office/drawing/2014/main" id="{75E7AB5B-8162-714D-A87D-BB35EBFA4E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9C2CF59-B4A1-BE45-B7E4-59906FA369E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145995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D22C-D177-8840-A021-78B083012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28C76-44E1-A141-9F71-45AAD456E6CF}"/>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4" name="Footer Placeholder 3">
            <a:extLst>
              <a:ext uri="{FF2B5EF4-FFF2-40B4-BE49-F238E27FC236}">
                <a16:creationId xmlns:a16="http://schemas.microsoft.com/office/drawing/2014/main" id="{C2A585D8-C709-D04B-B60A-45BE827116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B542E2-EA27-984E-AE91-58E9125505C2}"/>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6359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56489-C2F4-EB4D-B332-D55737B0D06E}"/>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3" name="Footer Placeholder 2">
            <a:extLst>
              <a:ext uri="{FF2B5EF4-FFF2-40B4-BE49-F238E27FC236}">
                <a16:creationId xmlns:a16="http://schemas.microsoft.com/office/drawing/2014/main" id="{EFF75534-7BCD-504D-9CB6-5131442471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F386CC-C62B-FB43-BBCA-98509F6E28D7}"/>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6773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26DF-047E-EE4A-AA2E-F4C33AEA7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3AC81F-6820-6E4E-BA1D-CA43A764F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61092-F1B4-994B-A9A3-55652E49D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8A351-C20E-7B4D-AB50-BCCA1279E5DF}"/>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6" name="Footer Placeholder 5">
            <a:extLst>
              <a:ext uri="{FF2B5EF4-FFF2-40B4-BE49-F238E27FC236}">
                <a16:creationId xmlns:a16="http://schemas.microsoft.com/office/drawing/2014/main" id="{1DDB877C-9910-1947-B642-0CECC1C1A8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3D8213-FD7F-AC4D-B7E6-8432D6F2A431}"/>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414160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5BB1-45FB-3548-9282-8D79B70C9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68138-CFA1-4D46-8A4E-BCFEDA64B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773671-27B1-8549-9888-D12B0FD80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B9F55-A16F-EE4B-AC9A-336F75D8114D}"/>
              </a:ext>
            </a:extLst>
          </p:cNvPr>
          <p:cNvSpPr>
            <a:spLocks noGrp="1"/>
          </p:cNvSpPr>
          <p:nvPr>
            <p:ph type="dt" sz="half" idx="10"/>
          </p:nvPr>
        </p:nvSpPr>
        <p:spPr/>
        <p:txBody>
          <a:bodyPr/>
          <a:lstStyle/>
          <a:p>
            <a:fld id="{855C21E1-D056-D247-B2E4-EB99353E0C20}" type="datetimeFigureOut">
              <a:rPr lang="en-US" smtClean="0"/>
              <a:t>9/22/2020</a:t>
            </a:fld>
            <a:endParaRPr lang="en-US" dirty="0"/>
          </a:p>
        </p:txBody>
      </p:sp>
      <p:sp>
        <p:nvSpPr>
          <p:cNvPr id="6" name="Footer Placeholder 5">
            <a:extLst>
              <a:ext uri="{FF2B5EF4-FFF2-40B4-BE49-F238E27FC236}">
                <a16:creationId xmlns:a16="http://schemas.microsoft.com/office/drawing/2014/main" id="{BFEE7A12-8166-294F-8477-4DE212CB1C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8722AB-D89A-014F-977E-E748ECD312E6}"/>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24053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EC634-6588-054E-8C7C-12981D531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B0CF3-D3A4-574B-9E24-139D4EFD1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88AFD-0115-C846-8FB7-B975D2DA3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21E1-D056-D247-B2E4-EB99353E0C20}" type="datetimeFigureOut">
              <a:rPr lang="en-US" smtClean="0"/>
              <a:t>9/22/2020</a:t>
            </a:fld>
            <a:endParaRPr lang="en-US" dirty="0"/>
          </a:p>
        </p:txBody>
      </p:sp>
      <p:sp>
        <p:nvSpPr>
          <p:cNvPr id="5" name="Footer Placeholder 4">
            <a:extLst>
              <a:ext uri="{FF2B5EF4-FFF2-40B4-BE49-F238E27FC236}">
                <a16:creationId xmlns:a16="http://schemas.microsoft.com/office/drawing/2014/main" id="{367BC65A-1A78-D340-A44D-F08643144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6BE666-7A80-F743-B882-E51067137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608D5-ED27-F048-A0EC-531710260821}" type="slidenum">
              <a:rPr lang="en-US" smtClean="0"/>
              <a:t>‹#›</a:t>
            </a:fld>
            <a:endParaRPr lang="en-US" dirty="0"/>
          </a:p>
        </p:txBody>
      </p:sp>
    </p:spTree>
    <p:extLst>
      <p:ext uri="{BB962C8B-B14F-4D97-AF65-F5344CB8AC3E}">
        <p14:creationId xmlns:p14="http://schemas.microsoft.com/office/powerpoint/2010/main" val="287524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f3pVHryU8t8?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business-humanrights.org/en/un-secretary-generals-special-representative-on-business-human-rights/un-protect-respect-and-remedy-framework-and-guiding-principl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ohchr.org/Documents/Publications/GuidingPrinciplesBusinessHR_EN.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https://c69aa8ac-6965-42b2-abb7-0f0b86c23d2e.filesusr.com/ugd/0c5ab3_8d2a4af1e03a43bbbea042551a19181f.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70.svg"/><Relationship Id="rId5" Type="http://schemas.openxmlformats.org/officeDocument/2006/relationships/image" Target="../media/image20.png"/><Relationship Id="rId10" Type="http://schemas.openxmlformats.org/officeDocument/2006/relationships/image" Target="../media/image69.png"/><Relationship Id="rId4" Type="http://schemas.openxmlformats.org/officeDocument/2006/relationships/image" Target="../media/image15.sv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1.xml"/><Relationship Id="rId7"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8.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living-income.com/" TargetMode="External"/><Relationship Id="rId3" Type="http://schemas.openxmlformats.org/officeDocument/2006/relationships/image" Target="../media/image7.png"/><Relationship Id="rId7" Type="http://schemas.openxmlformats.org/officeDocument/2006/relationships/hyperlink" Target="https://www.globallivingwage.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living-incom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loballivingwage.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banana tree with green leaves&#10;&#10;Description automatically generated">
            <a:extLst>
              <a:ext uri="{FF2B5EF4-FFF2-40B4-BE49-F238E27FC236}">
                <a16:creationId xmlns:a16="http://schemas.microsoft.com/office/drawing/2014/main" id="{A253CB37-853E-4A51-9F3D-4B581C505BB7}"/>
              </a:ext>
            </a:extLst>
          </p:cNvPr>
          <p:cNvPicPr>
            <a:picLocks noChangeAspect="1"/>
          </p:cNvPicPr>
          <p:nvPr/>
        </p:nvPicPr>
        <p:blipFill rotWithShape="1">
          <a:blip r:embed="rId3"/>
          <a:srcRect b="59189"/>
          <a:stretch/>
        </p:blipFill>
        <p:spPr>
          <a:xfrm>
            <a:off x="1927897" y="-9758"/>
            <a:ext cx="11207781" cy="6867758"/>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rotWithShape="1">
          <a:blip r:embed="rId4"/>
          <a:srcRect b="762"/>
          <a:stretch/>
        </p:blipFill>
        <p:spPr>
          <a:xfrm>
            <a:off x="2494499" y="-64863"/>
            <a:ext cx="7081455" cy="6929838"/>
          </a:xfrm>
          <a:prstGeom prst="rect">
            <a:avLst/>
          </a:prstGeom>
        </p:spPr>
      </p:pic>
      <p:sp>
        <p:nvSpPr>
          <p:cNvPr id="7" name="Subtitle 2">
            <a:extLst>
              <a:ext uri="{FF2B5EF4-FFF2-40B4-BE49-F238E27FC236}">
                <a16:creationId xmlns:a16="http://schemas.microsoft.com/office/drawing/2014/main" id="{E55F5CDB-A027-488B-9A1D-EFB5A6653BB1}"/>
              </a:ext>
            </a:extLst>
          </p:cNvPr>
          <p:cNvSpPr txBox="1">
            <a:spLocks/>
          </p:cNvSpPr>
          <p:nvPr/>
        </p:nvSpPr>
        <p:spPr>
          <a:xfrm>
            <a:off x="1182471" y="4628507"/>
            <a:ext cx="2812067" cy="12081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a:cs typeface="Helvetica"/>
              </a:rPr>
              <a:t>Make the Case for Adopting a Living Income</a:t>
            </a:r>
            <a:endParaRPr lang="en-US" dirty="0"/>
          </a:p>
        </p:txBody>
      </p:sp>
      <p:sp>
        <p:nvSpPr>
          <p:cNvPr id="5" name="Title 1">
            <a:extLst>
              <a:ext uri="{FF2B5EF4-FFF2-40B4-BE49-F238E27FC236}">
                <a16:creationId xmlns:a16="http://schemas.microsoft.com/office/drawing/2014/main" id="{81AC57CB-7022-4D3A-A704-05F0E19DB192}"/>
              </a:ext>
            </a:extLst>
          </p:cNvPr>
          <p:cNvSpPr txBox="1">
            <a:spLocks/>
          </p:cNvSpPr>
          <p:nvPr/>
        </p:nvSpPr>
        <p:spPr>
          <a:xfrm>
            <a:off x="1060264" y="1266137"/>
            <a:ext cx="4023360"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Living Income Toolkit</a:t>
            </a:r>
          </a:p>
        </p:txBody>
      </p:sp>
    </p:spTree>
    <p:extLst>
      <p:ext uri="{BB962C8B-B14F-4D97-AF65-F5344CB8AC3E}">
        <p14:creationId xmlns:p14="http://schemas.microsoft.com/office/powerpoint/2010/main" val="27104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hy working together is the way to a living income, 2018">
            <a:hlinkClick r:id="" action="ppaction://media"/>
            <a:extLst>
              <a:ext uri="{FF2B5EF4-FFF2-40B4-BE49-F238E27FC236}">
                <a16:creationId xmlns:a16="http://schemas.microsoft.com/office/drawing/2014/main" id="{78D51F7F-A016-9149-AFB8-D380063A9A90}"/>
              </a:ext>
            </a:extLst>
          </p:cNvPr>
          <p:cNvPicPr>
            <a:picLocks noRot="1" noChangeAspect="1"/>
          </p:cNvPicPr>
          <p:nvPr>
            <a:videoFile r:link="rId1"/>
          </p:nvPr>
        </p:nvPicPr>
        <p:blipFill rotWithShape="1">
          <a:blip r:embed="rId4"/>
          <a:srcRect/>
          <a:stretch/>
        </p:blipFill>
        <p:spPr>
          <a:xfrm>
            <a:off x="1155862" y="368135"/>
            <a:ext cx="9880271" cy="5557652"/>
          </a:xfrm>
          <a:prstGeom prst="rect">
            <a:avLst/>
          </a:prstGeom>
        </p:spPr>
      </p:pic>
      <p:sp>
        <p:nvSpPr>
          <p:cNvPr id="4" name="TextBox 3">
            <a:extLst>
              <a:ext uri="{FF2B5EF4-FFF2-40B4-BE49-F238E27FC236}">
                <a16:creationId xmlns:a16="http://schemas.microsoft.com/office/drawing/2014/main" id="{09D3C572-ED58-49D5-9AD7-9B619B1507A5}"/>
              </a:ext>
            </a:extLst>
          </p:cNvPr>
          <p:cNvSpPr txBox="1"/>
          <p:nvPr/>
        </p:nvSpPr>
        <p:spPr>
          <a:xfrm>
            <a:off x="1241958" y="5925787"/>
            <a:ext cx="9708081" cy="400110"/>
          </a:xfrm>
          <a:prstGeom prst="rect">
            <a:avLst/>
          </a:prstGeom>
          <a:noFill/>
        </p:spPr>
        <p:txBody>
          <a:bodyPr wrap="square">
            <a:spAutoFit/>
          </a:bodyPr>
          <a:lstStyle/>
          <a:p>
            <a:r>
              <a:rPr lang="en-US" sz="2000" b="1" dirty="0"/>
              <a:t>Living Income Video: </a:t>
            </a:r>
            <a:r>
              <a:rPr lang="en-US" sz="2000" dirty="0"/>
              <a:t>https://www.youtube.com/watch?v=f3pVHryU8t8&amp;feature=emb_logo</a:t>
            </a:r>
          </a:p>
        </p:txBody>
      </p:sp>
    </p:spTree>
    <p:extLst>
      <p:ext uri="{BB962C8B-B14F-4D97-AF65-F5344CB8AC3E}">
        <p14:creationId xmlns:p14="http://schemas.microsoft.com/office/powerpoint/2010/main" val="141584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erson standing in front of a brick building&#10;&#10;Description automatically generated">
            <a:extLst>
              <a:ext uri="{FF2B5EF4-FFF2-40B4-BE49-F238E27FC236}">
                <a16:creationId xmlns:a16="http://schemas.microsoft.com/office/drawing/2014/main" id="{861B4BA9-F778-45BB-A138-75B01C149212}"/>
              </a:ext>
            </a:extLst>
          </p:cNvPr>
          <p:cNvPicPr>
            <a:picLocks noChangeAspect="1"/>
          </p:cNvPicPr>
          <p:nvPr/>
        </p:nvPicPr>
        <p:blipFill>
          <a:blip r:embed="rId2"/>
          <a:stretch>
            <a:fillRect/>
          </a:stretch>
        </p:blipFill>
        <p:spPr>
          <a:xfrm>
            <a:off x="1882853" y="-375"/>
            <a:ext cx="10310648" cy="6873765"/>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40645"/>
            <a:ext cx="2543228" cy="6909373"/>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70744" y="2120181"/>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3"/>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86700" y="2454588"/>
            <a:ext cx="4023360" cy="234829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Why a </a:t>
            </a:r>
          </a:p>
          <a:p>
            <a:r>
              <a:rPr lang="en-US" sz="4800" b="1" dirty="0">
                <a:latin typeface="Helvetica"/>
                <a:cs typeface="Helvetica"/>
              </a:rPr>
              <a:t>Living Income</a:t>
            </a:r>
          </a:p>
        </p:txBody>
      </p:sp>
    </p:spTree>
    <p:extLst>
      <p:ext uri="{BB962C8B-B14F-4D97-AF65-F5344CB8AC3E}">
        <p14:creationId xmlns:p14="http://schemas.microsoft.com/office/powerpoint/2010/main" val="304368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exagon 21">
            <a:extLst>
              <a:ext uri="{FF2B5EF4-FFF2-40B4-BE49-F238E27FC236}">
                <a16:creationId xmlns:a16="http://schemas.microsoft.com/office/drawing/2014/main" id="{BAD1A2BD-A552-D340-ABC5-B8F86FF8479F}"/>
              </a:ext>
            </a:extLst>
          </p:cNvPr>
          <p:cNvSpPr/>
          <p:nvPr/>
        </p:nvSpPr>
        <p:spPr>
          <a:xfrm>
            <a:off x="2328862" y="525930"/>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A072528-2666-4C2D-A3CE-F80622D77970}"/>
              </a:ext>
            </a:extLst>
          </p:cNvPr>
          <p:cNvSpPr txBox="1">
            <a:spLocks/>
          </p:cNvSpPr>
          <p:nvPr/>
        </p:nvSpPr>
        <p:spPr>
          <a:xfrm>
            <a:off x="5864786" y="767860"/>
            <a:ext cx="5599176" cy="2248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800" dirty="0"/>
              <a:t>Globally, many smallholder farmers struggle with persistent poverty</a:t>
            </a:r>
          </a:p>
        </p:txBody>
      </p:sp>
      <p:sp>
        <p:nvSpPr>
          <p:cNvPr id="5" name="Content Placeholder 1">
            <a:extLst>
              <a:ext uri="{FF2B5EF4-FFF2-40B4-BE49-F238E27FC236}">
                <a16:creationId xmlns:a16="http://schemas.microsoft.com/office/drawing/2014/main" id="{1AB89C90-23AA-44DC-9BAB-BC3F6EAECB7B}"/>
              </a:ext>
            </a:extLst>
          </p:cNvPr>
          <p:cNvSpPr txBox="1">
            <a:spLocks/>
          </p:cNvSpPr>
          <p:nvPr/>
        </p:nvSpPr>
        <p:spPr>
          <a:xfrm>
            <a:off x="8011010" y="3244924"/>
            <a:ext cx="3452952" cy="596242"/>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None/>
            </a:pPr>
            <a:r>
              <a:rPr lang="en-US" sz="2000" dirty="0"/>
              <a:t>There are approximately 500 million smallholder farmers (85% of the world’s total). They produce crops like coffee, cocoa, tea and barley. Selling through formal and informal markets and often living in developing areas of Africa, Asia and Latin America.</a:t>
            </a:r>
            <a:endParaRPr lang="en-US" sz="2000" dirty="0">
              <a:cs typeface="Calibri"/>
            </a:endParaRPr>
          </a:p>
          <a:p>
            <a:pPr marL="0" indent="0" algn="r">
              <a:spcAft>
                <a:spcPts val="600"/>
              </a:spcAft>
              <a:buNone/>
            </a:pPr>
            <a:endParaRPr lang="en-US" sz="1000" dirty="0"/>
          </a:p>
        </p:txBody>
      </p:sp>
      <p:pic>
        <p:nvPicPr>
          <p:cNvPr id="9" name="Graphic 3">
            <a:extLst>
              <a:ext uri="{FF2B5EF4-FFF2-40B4-BE49-F238E27FC236}">
                <a16:creationId xmlns:a16="http://schemas.microsoft.com/office/drawing/2014/main" id="{BAB6887D-CFC0-4877-BB90-B43E2EEF8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4459" y="2950252"/>
            <a:ext cx="2874894" cy="2874894"/>
          </a:xfrm>
          <a:prstGeom prst="rect">
            <a:avLst/>
          </a:prstGeom>
        </p:spPr>
      </p:pic>
      <p:pic>
        <p:nvPicPr>
          <p:cNvPr id="17" name="Picture 16" descr="A group of people in a forest&#10;&#10;Description automatically generated">
            <a:extLst>
              <a:ext uri="{FF2B5EF4-FFF2-40B4-BE49-F238E27FC236}">
                <a16:creationId xmlns:a16="http://schemas.microsoft.com/office/drawing/2014/main" id="{B1FB54DB-B77C-4A73-B8D3-1318E43CA2F0}"/>
              </a:ext>
            </a:extLst>
          </p:cNvPr>
          <p:cNvPicPr>
            <a:picLocks noChangeAspect="1"/>
          </p:cNvPicPr>
          <p:nvPr/>
        </p:nvPicPr>
        <p:blipFill rotWithShape="1">
          <a:blip r:embed="rId5"/>
          <a:srcRect t="-117" r="27357" b="-175"/>
          <a:stretch/>
        </p:blipFill>
        <p:spPr>
          <a:xfrm>
            <a:off x="1403857" y="1673828"/>
            <a:ext cx="4835759" cy="4437062"/>
          </a:xfrm>
          <a:prstGeom prst="hexagon">
            <a:avLst/>
          </a:prstGeom>
        </p:spPr>
      </p:pic>
      <p:sp>
        <p:nvSpPr>
          <p:cNvPr id="15" name="Hexagon 14">
            <a:extLst>
              <a:ext uri="{FF2B5EF4-FFF2-40B4-BE49-F238E27FC236}">
                <a16:creationId xmlns:a16="http://schemas.microsoft.com/office/drawing/2014/main" id="{F8AFCC6E-B677-4B58-BBA6-685D0D650C0A}"/>
              </a:ext>
            </a:extLst>
          </p:cNvPr>
          <p:cNvSpPr/>
          <p:nvPr/>
        </p:nvSpPr>
        <p:spPr>
          <a:xfrm>
            <a:off x="5933674" y="3932284"/>
            <a:ext cx="1774208" cy="1535372"/>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7">
            <a:extLst>
              <a:ext uri="{FF2B5EF4-FFF2-40B4-BE49-F238E27FC236}">
                <a16:creationId xmlns:a16="http://schemas.microsoft.com/office/drawing/2014/main" id="{BCE93DED-2C56-4EBC-94D7-3C356F3102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340" y="4181363"/>
            <a:ext cx="1285524" cy="1037214"/>
          </a:xfrm>
          <a:prstGeom prst="rect">
            <a:avLst/>
          </a:prstGeom>
        </p:spPr>
      </p:pic>
      <p:sp>
        <p:nvSpPr>
          <p:cNvPr id="13" name="Hexagon 12">
            <a:extLst>
              <a:ext uri="{FF2B5EF4-FFF2-40B4-BE49-F238E27FC236}">
                <a16:creationId xmlns:a16="http://schemas.microsoft.com/office/drawing/2014/main" id="{F2964B66-2CEE-49D2-B072-C073DFF2DF66}"/>
              </a:ext>
            </a:extLst>
          </p:cNvPr>
          <p:cNvSpPr/>
          <p:nvPr/>
        </p:nvSpPr>
        <p:spPr>
          <a:xfrm>
            <a:off x="836983" y="1123858"/>
            <a:ext cx="1774208" cy="1535372"/>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8" descr="A picture containing flower&#10;&#10;Description automatically generated">
            <a:extLst>
              <a:ext uri="{FF2B5EF4-FFF2-40B4-BE49-F238E27FC236}">
                <a16:creationId xmlns:a16="http://schemas.microsoft.com/office/drawing/2014/main" id="{E45969BF-4778-F242-B498-452058B23121}"/>
              </a:ext>
            </a:extLst>
          </p:cNvPr>
          <p:cNvPicPr>
            <a:picLocks noChangeAspect="1"/>
          </p:cNvPicPr>
          <p:nvPr/>
        </p:nvPicPr>
        <p:blipFill>
          <a:blip r:embed="rId8"/>
          <a:stretch>
            <a:fillRect/>
          </a:stretch>
        </p:blipFill>
        <p:spPr>
          <a:xfrm>
            <a:off x="1085263" y="1323460"/>
            <a:ext cx="1198766" cy="1165883"/>
          </a:xfrm>
          <a:prstGeom prst="rect">
            <a:avLst/>
          </a:prstGeom>
        </p:spPr>
      </p:pic>
      <p:grpSp>
        <p:nvGrpSpPr>
          <p:cNvPr id="19" name="Group 18">
            <a:extLst>
              <a:ext uri="{FF2B5EF4-FFF2-40B4-BE49-F238E27FC236}">
                <a16:creationId xmlns:a16="http://schemas.microsoft.com/office/drawing/2014/main" id="{3F836597-679C-7145-A442-5C60EAD5F826}"/>
              </a:ext>
            </a:extLst>
          </p:cNvPr>
          <p:cNvGrpSpPr/>
          <p:nvPr/>
        </p:nvGrpSpPr>
        <p:grpSpPr>
          <a:xfrm>
            <a:off x="2479222" y="626795"/>
            <a:ext cx="941353" cy="702494"/>
            <a:chOff x="949183" y="5633019"/>
            <a:chExt cx="1118239" cy="791165"/>
          </a:xfrm>
        </p:grpSpPr>
        <p:pic>
          <p:nvPicPr>
            <p:cNvPr id="20" name="Graphic 5">
              <a:extLst>
                <a:ext uri="{FF2B5EF4-FFF2-40B4-BE49-F238E27FC236}">
                  <a16:creationId xmlns:a16="http://schemas.microsoft.com/office/drawing/2014/main" id="{FD1BB5CD-7CDD-E043-958B-D2FB61B4C7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183" y="5633019"/>
              <a:ext cx="747784" cy="747784"/>
            </a:xfrm>
            <a:prstGeom prst="rect">
              <a:avLst/>
            </a:prstGeom>
          </p:spPr>
        </p:pic>
        <p:pic>
          <p:nvPicPr>
            <p:cNvPr id="21" name="Graphic 5">
              <a:extLst>
                <a:ext uri="{FF2B5EF4-FFF2-40B4-BE49-F238E27FC236}">
                  <a16:creationId xmlns:a16="http://schemas.microsoft.com/office/drawing/2014/main" id="{99BFCB5A-C7A5-9E44-A2A8-FCE61DFC9B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60000">
              <a:off x="1465594" y="5822355"/>
              <a:ext cx="596142" cy="607515"/>
            </a:xfrm>
            <a:prstGeom prst="rect">
              <a:avLst/>
            </a:prstGeom>
          </p:spPr>
        </p:pic>
      </p:grpSp>
      <p:sp>
        <p:nvSpPr>
          <p:cNvPr id="23" name="Hexagon 22">
            <a:extLst>
              <a:ext uri="{FF2B5EF4-FFF2-40B4-BE49-F238E27FC236}">
                <a16:creationId xmlns:a16="http://schemas.microsoft.com/office/drawing/2014/main" id="{25D91C8E-37E9-0748-934E-B7E5F25D1C04}"/>
              </a:ext>
            </a:extLst>
          </p:cNvPr>
          <p:cNvSpPr/>
          <p:nvPr/>
        </p:nvSpPr>
        <p:spPr>
          <a:xfrm>
            <a:off x="788430" y="4200811"/>
            <a:ext cx="2517154" cy="2178306"/>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3">
            <a:extLst>
              <a:ext uri="{FF2B5EF4-FFF2-40B4-BE49-F238E27FC236}">
                <a16:creationId xmlns:a16="http://schemas.microsoft.com/office/drawing/2014/main" id="{9B5C5D69-A1FE-0C46-8269-9E83B964F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67" y="4140083"/>
            <a:ext cx="2147793" cy="2147793"/>
          </a:xfrm>
          <a:prstGeom prst="rect">
            <a:avLst/>
          </a:prstGeom>
        </p:spPr>
      </p:pic>
    </p:spTree>
    <p:extLst>
      <p:ext uri="{BB962C8B-B14F-4D97-AF65-F5344CB8AC3E}">
        <p14:creationId xmlns:p14="http://schemas.microsoft.com/office/powerpoint/2010/main" val="342747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22224D-3C2A-4F4B-BEFB-D1126937993C}"/>
              </a:ext>
            </a:extLst>
          </p:cNvPr>
          <p:cNvSpPr>
            <a:spLocks noGrp="1"/>
          </p:cNvSpPr>
          <p:nvPr>
            <p:ph type="title"/>
          </p:nvPr>
        </p:nvSpPr>
        <p:spPr>
          <a:xfrm>
            <a:off x="517914" y="153255"/>
            <a:ext cx="8597222" cy="1434616"/>
          </a:xfrm>
        </p:spPr>
        <p:txBody>
          <a:bodyPr>
            <a:noAutofit/>
          </a:bodyPr>
          <a:lstStyle/>
          <a:p>
            <a:r>
              <a:rPr lang="en-US" sz="3200" dirty="0"/>
              <a:t>Farmers are struggling to make a living income</a:t>
            </a:r>
          </a:p>
        </p:txBody>
      </p:sp>
      <p:sp>
        <p:nvSpPr>
          <p:cNvPr id="2" name="TextBox 1">
            <a:extLst>
              <a:ext uri="{FF2B5EF4-FFF2-40B4-BE49-F238E27FC236}">
                <a16:creationId xmlns:a16="http://schemas.microsoft.com/office/drawing/2014/main" id="{44F082A5-316B-479A-AAEE-647CCB137E93}"/>
              </a:ext>
            </a:extLst>
          </p:cNvPr>
          <p:cNvSpPr txBox="1"/>
          <p:nvPr/>
        </p:nvSpPr>
        <p:spPr>
          <a:xfrm>
            <a:off x="940634" y="5819104"/>
            <a:ext cx="45403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Source: Task Force for Coffee Living Income (TCLI) 2018</a:t>
            </a:r>
            <a:endParaRPr lang="en-US" sz="1200" dirty="0"/>
          </a:p>
          <a:p>
            <a:pPr algn="l"/>
            <a:endParaRPr lang="en-US" sz="1200" dirty="0"/>
          </a:p>
        </p:txBody>
      </p:sp>
      <p:sp>
        <p:nvSpPr>
          <p:cNvPr id="12" name="TextBox 11">
            <a:extLst>
              <a:ext uri="{FF2B5EF4-FFF2-40B4-BE49-F238E27FC236}">
                <a16:creationId xmlns:a16="http://schemas.microsoft.com/office/drawing/2014/main" id="{5DED31A7-E8F4-48A6-B4D4-D9FA39FEECF8}"/>
              </a:ext>
            </a:extLst>
          </p:cNvPr>
          <p:cNvSpPr txBox="1"/>
          <p:nvPr/>
        </p:nvSpPr>
        <p:spPr>
          <a:xfrm>
            <a:off x="6487328" y="5793459"/>
            <a:ext cx="47344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Source: Living Income Report Rural Côte d’Ivoire Cocoa Growing Areas</a:t>
            </a:r>
            <a:endParaRPr lang="en-US" dirty="0"/>
          </a:p>
          <a:p>
            <a:endParaRPr lang="en-US" sz="1200" dirty="0">
              <a:cs typeface="Calibri"/>
            </a:endParaRPr>
          </a:p>
          <a:p>
            <a:pPr algn="l"/>
            <a:endParaRPr lang="en-US" sz="1200" dirty="0"/>
          </a:p>
        </p:txBody>
      </p:sp>
      <p:pic>
        <p:nvPicPr>
          <p:cNvPr id="6" name="Picture 6" descr="A close up of a logo&#10;&#10;Description automatically generated">
            <a:extLst>
              <a:ext uri="{FF2B5EF4-FFF2-40B4-BE49-F238E27FC236}">
                <a16:creationId xmlns:a16="http://schemas.microsoft.com/office/drawing/2014/main" id="{E7B42BB4-9911-4DA9-849E-30DD97E6B357}"/>
              </a:ext>
            </a:extLst>
          </p:cNvPr>
          <p:cNvPicPr>
            <a:picLocks noChangeAspect="1"/>
          </p:cNvPicPr>
          <p:nvPr/>
        </p:nvPicPr>
        <p:blipFill>
          <a:blip r:embed="rId3"/>
          <a:stretch>
            <a:fillRect/>
          </a:stretch>
        </p:blipFill>
        <p:spPr>
          <a:xfrm>
            <a:off x="926795" y="2286579"/>
            <a:ext cx="2283930" cy="2564069"/>
          </a:xfrm>
          <a:prstGeom prst="rect">
            <a:avLst/>
          </a:prstGeom>
        </p:spPr>
      </p:pic>
      <p:pic>
        <p:nvPicPr>
          <p:cNvPr id="7" name="Picture 7" descr="A picture containing plate&#10;&#10;Description automatically generated">
            <a:extLst>
              <a:ext uri="{FF2B5EF4-FFF2-40B4-BE49-F238E27FC236}">
                <a16:creationId xmlns:a16="http://schemas.microsoft.com/office/drawing/2014/main" id="{EDA9734C-9883-4EE2-BAD6-AC9B6A96BE78}"/>
              </a:ext>
            </a:extLst>
          </p:cNvPr>
          <p:cNvPicPr>
            <a:picLocks noChangeAspect="1"/>
          </p:cNvPicPr>
          <p:nvPr/>
        </p:nvPicPr>
        <p:blipFill>
          <a:blip r:embed="rId4"/>
          <a:stretch>
            <a:fillRect/>
          </a:stretch>
        </p:blipFill>
        <p:spPr>
          <a:xfrm>
            <a:off x="9269346" y="2682290"/>
            <a:ext cx="1690811" cy="657558"/>
          </a:xfrm>
          <a:prstGeom prst="rect">
            <a:avLst/>
          </a:prstGeom>
        </p:spPr>
      </p:pic>
      <p:pic>
        <p:nvPicPr>
          <p:cNvPr id="8" name="Picture 8" descr="A close up of a logo&#10;&#10;Description automatically generated">
            <a:extLst>
              <a:ext uri="{FF2B5EF4-FFF2-40B4-BE49-F238E27FC236}">
                <a16:creationId xmlns:a16="http://schemas.microsoft.com/office/drawing/2014/main" id="{07A6461A-055B-408A-B12E-D1601A5A09D6}"/>
              </a:ext>
            </a:extLst>
          </p:cNvPr>
          <p:cNvPicPr>
            <a:picLocks noChangeAspect="1"/>
          </p:cNvPicPr>
          <p:nvPr/>
        </p:nvPicPr>
        <p:blipFill>
          <a:blip r:embed="rId5"/>
          <a:stretch>
            <a:fillRect/>
          </a:stretch>
        </p:blipFill>
        <p:spPr>
          <a:xfrm>
            <a:off x="6487328" y="2424430"/>
            <a:ext cx="2283930" cy="2504510"/>
          </a:xfrm>
          <a:prstGeom prst="rect">
            <a:avLst/>
          </a:prstGeom>
        </p:spPr>
      </p:pic>
      <p:pic>
        <p:nvPicPr>
          <p:cNvPr id="9" name="Picture 9" descr="A picture containing drawing, clock&#10;&#10;Description automatically generated">
            <a:extLst>
              <a:ext uri="{FF2B5EF4-FFF2-40B4-BE49-F238E27FC236}">
                <a16:creationId xmlns:a16="http://schemas.microsoft.com/office/drawing/2014/main" id="{837922F3-7F7A-4447-ABB1-5986395510AA}"/>
              </a:ext>
            </a:extLst>
          </p:cNvPr>
          <p:cNvPicPr>
            <a:picLocks noChangeAspect="1"/>
          </p:cNvPicPr>
          <p:nvPr/>
        </p:nvPicPr>
        <p:blipFill>
          <a:blip r:embed="rId6"/>
          <a:stretch>
            <a:fillRect/>
          </a:stretch>
        </p:blipFill>
        <p:spPr>
          <a:xfrm>
            <a:off x="3677340" y="2706460"/>
            <a:ext cx="1087376" cy="637741"/>
          </a:xfrm>
          <a:prstGeom prst="rect">
            <a:avLst/>
          </a:prstGeom>
        </p:spPr>
      </p:pic>
      <p:sp>
        <p:nvSpPr>
          <p:cNvPr id="10" name="TextBox 9">
            <a:extLst>
              <a:ext uri="{FF2B5EF4-FFF2-40B4-BE49-F238E27FC236}">
                <a16:creationId xmlns:a16="http://schemas.microsoft.com/office/drawing/2014/main" id="{87BFFCBC-B989-4CD6-82E1-0AF7817DCE93}"/>
              </a:ext>
            </a:extLst>
          </p:cNvPr>
          <p:cNvSpPr txBox="1"/>
          <p:nvPr/>
        </p:nvSpPr>
        <p:spPr>
          <a:xfrm>
            <a:off x="3543770" y="1791513"/>
            <a:ext cx="25455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2"/>
                </a:solidFill>
              </a:rPr>
              <a:t>Coffee in Colombia</a:t>
            </a:r>
          </a:p>
        </p:txBody>
      </p:sp>
      <p:sp>
        <p:nvSpPr>
          <p:cNvPr id="20" name="TextBox 19">
            <a:extLst>
              <a:ext uri="{FF2B5EF4-FFF2-40B4-BE49-F238E27FC236}">
                <a16:creationId xmlns:a16="http://schemas.microsoft.com/office/drawing/2014/main" id="{A8CA4BE3-6B91-432E-ADD5-DDE951DC76D1}"/>
              </a:ext>
            </a:extLst>
          </p:cNvPr>
          <p:cNvSpPr txBox="1"/>
          <p:nvPr/>
        </p:nvSpPr>
        <p:spPr>
          <a:xfrm>
            <a:off x="9150163" y="1742026"/>
            <a:ext cx="27277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2"/>
                </a:solidFill>
              </a:rPr>
              <a:t>Cocoa in</a:t>
            </a:r>
          </a:p>
          <a:p>
            <a:r>
              <a:rPr lang="en-US" sz="2400" b="1" dirty="0">
                <a:solidFill>
                  <a:schemeClr val="accent2"/>
                </a:solidFill>
              </a:rPr>
              <a:t>Cote D'Ivoire</a:t>
            </a:r>
            <a:endParaRPr lang="en-US" sz="2400" b="1" dirty="0">
              <a:solidFill>
                <a:schemeClr val="accent2"/>
              </a:solidFill>
              <a:cs typeface="Calibri"/>
            </a:endParaRPr>
          </a:p>
        </p:txBody>
      </p:sp>
      <p:sp>
        <p:nvSpPr>
          <p:cNvPr id="21" name="TextBox 20">
            <a:extLst>
              <a:ext uri="{FF2B5EF4-FFF2-40B4-BE49-F238E27FC236}">
                <a16:creationId xmlns:a16="http://schemas.microsoft.com/office/drawing/2014/main" id="{C42DB7AD-3571-4293-AE5B-30FB53765B8C}"/>
              </a:ext>
            </a:extLst>
          </p:cNvPr>
          <p:cNvSpPr txBox="1"/>
          <p:nvPr/>
        </p:nvSpPr>
        <p:spPr>
          <a:xfrm>
            <a:off x="3603752" y="3483422"/>
            <a:ext cx="225896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$707 Actual</a:t>
            </a:r>
            <a:br>
              <a:rPr lang="en-US" sz="1200" b="1" dirty="0">
                <a:cs typeface="Calibri"/>
              </a:rPr>
            </a:br>
            <a:r>
              <a:rPr lang="en-US" sz="1200" dirty="0">
                <a:ea typeface="+mn-lt"/>
                <a:cs typeface="+mn-lt"/>
              </a:rPr>
              <a:t>Small Archetype (farmers on</a:t>
            </a:r>
            <a:br>
              <a:rPr lang="en-US" sz="1200" dirty="0">
                <a:ea typeface="+mn-lt"/>
                <a:cs typeface="+mn-lt"/>
              </a:rPr>
            </a:br>
            <a:r>
              <a:rPr lang="en-US" sz="1200" dirty="0">
                <a:ea typeface="+mn-lt"/>
                <a:cs typeface="+mn-lt"/>
              </a:rPr>
              <a:t>1.3 ha) Making up 70% of Colombian Coffee Producers</a:t>
            </a:r>
            <a:br>
              <a:rPr lang="en-US" sz="1600" b="1" dirty="0">
                <a:cs typeface="Calibri"/>
              </a:rPr>
            </a:br>
            <a:r>
              <a:rPr lang="en-US" sz="1600" b="1" dirty="0">
                <a:cs typeface="Calibri"/>
              </a:rPr>
              <a:t>$4467-5356 LI Benchmark</a:t>
            </a:r>
            <a:br>
              <a:rPr lang="en-US" sz="1600" b="1" dirty="0">
                <a:cs typeface="Calibri"/>
              </a:rPr>
            </a:br>
            <a:r>
              <a:rPr lang="en-US" sz="1200" dirty="0">
                <a:cs typeface="Calibri"/>
              </a:rPr>
              <a:t>4-Person Household</a:t>
            </a:r>
          </a:p>
          <a:p>
            <a:endParaRPr lang="en-US" sz="1600" b="1" dirty="0">
              <a:cs typeface="Calibri"/>
            </a:endParaRPr>
          </a:p>
        </p:txBody>
      </p:sp>
      <p:sp>
        <p:nvSpPr>
          <p:cNvPr id="29" name="TextBox 28">
            <a:extLst>
              <a:ext uri="{FF2B5EF4-FFF2-40B4-BE49-F238E27FC236}">
                <a16:creationId xmlns:a16="http://schemas.microsoft.com/office/drawing/2014/main" id="{96335211-F827-4767-99AE-5D262C38171B}"/>
              </a:ext>
            </a:extLst>
          </p:cNvPr>
          <p:cNvSpPr txBox="1"/>
          <p:nvPr/>
        </p:nvSpPr>
        <p:spPr>
          <a:xfrm>
            <a:off x="3604932" y="5066487"/>
            <a:ext cx="26236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AFB74D"/>
                </a:solidFill>
                <a:cs typeface="Calibri"/>
              </a:rPr>
              <a:t>$3760-$4650 Gap</a:t>
            </a:r>
          </a:p>
        </p:txBody>
      </p:sp>
      <p:sp>
        <p:nvSpPr>
          <p:cNvPr id="30" name="TextBox 29">
            <a:extLst>
              <a:ext uri="{FF2B5EF4-FFF2-40B4-BE49-F238E27FC236}">
                <a16:creationId xmlns:a16="http://schemas.microsoft.com/office/drawing/2014/main" id="{DAF08286-FE09-452B-9CEC-2E5EC09BF50D}"/>
              </a:ext>
            </a:extLst>
          </p:cNvPr>
          <p:cNvSpPr txBox="1"/>
          <p:nvPr/>
        </p:nvSpPr>
        <p:spPr>
          <a:xfrm>
            <a:off x="9205449" y="3483422"/>
            <a:ext cx="229154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$2352 Actual</a:t>
            </a:r>
            <a:br>
              <a:rPr lang="en-US" sz="1200" b="1" dirty="0">
                <a:cs typeface="Calibri"/>
              </a:rPr>
            </a:br>
            <a:r>
              <a:rPr lang="en-US" sz="1200" dirty="0">
                <a:ea typeface="+mn-lt"/>
                <a:cs typeface="+mn-lt"/>
              </a:rPr>
              <a:t>Typical Male-Headed</a:t>
            </a:r>
            <a:br>
              <a:rPr lang="en-US" sz="1200" dirty="0">
                <a:ea typeface="+mn-lt"/>
                <a:cs typeface="+mn-lt"/>
              </a:rPr>
            </a:br>
            <a:r>
              <a:rPr lang="en-US" sz="1200" dirty="0">
                <a:ea typeface="+mn-lt"/>
                <a:cs typeface="+mn-lt"/>
              </a:rPr>
              <a:t>Household</a:t>
            </a:r>
            <a:br>
              <a:rPr lang="en-US" sz="1200" dirty="0">
                <a:ea typeface="+mn-lt"/>
                <a:cs typeface="+mn-lt"/>
              </a:rPr>
            </a:br>
            <a:r>
              <a:rPr lang="en-US" sz="1200" dirty="0">
                <a:ea typeface="+mn-lt"/>
                <a:cs typeface="+mn-lt"/>
              </a:rPr>
              <a:t>(&lt; 4ha cocoa)</a:t>
            </a:r>
            <a:br>
              <a:rPr lang="en-US" sz="1600" b="1" dirty="0">
                <a:cs typeface="Calibri"/>
              </a:rPr>
            </a:br>
            <a:r>
              <a:rPr lang="en-US" sz="1600" b="1" dirty="0">
                <a:cs typeface="Calibri"/>
              </a:rPr>
              <a:t>$6516 LI Benchmark </a:t>
            </a:r>
            <a:br>
              <a:rPr lang="en-US" sz="1600" b="1" dirty="0">
                <a:cs typeface="Calibri"/>
              </a:rPr>
            </a:br>
            <a:r>
              <a:rPr lang="en-US" sz="1200" dirty="0">
                <a:ea typeface="+mn-lt"/>
                <a:cs typeface="+mn-lt"/>
              </a:rPr>
              <a:t>Male-Headed Typical</a:t>
            </a:r>
            <a:br>
              <a:rPr lang="en-US" sz="1200" dirty="0">
                <a:ea typeface="+mn-lt"/>
                <a:cs typeface="+mn-lt"/>
              </a:rPr>
            </a:br>
            <a:r>
              <a:rPr lang="en-US" sz="1200" dirty="0">
                <a:ea typeface="+mn-lt"/>
                <a:cs typeface="+mn-lt"/>
              </a:rPr>
              <a:t>(3.5 children, 3.5 adults)</a:t>
            </a:r>
            <a:endParaRPr lang="en-US" sz="1200" dirty="0">
              <a:cs typeface="Calibri" panose="020F0502020204030204"/>
            </a:endParaRPr>
          </a:p>
          <a:p>
            <a:endParaRPr lang="en-US" dirty="0"/>
          </a:p>
          <a:p>
            <a:endParaRPr lang="en-US" sz="1600" b="1" dirty="0">
              <a:cs typeface="Calibri"/>
            </a:endParaRPr>
          </a:p>
        </p:txBody>
      </p:sp>
      <p:sp>
        <p:nvSpPr>
          <p:cNvPr id="31" name="TextBox 30">
            <a:extLst>
              <a:ext uri="{FF2B5EF4-FFF2-40B4-BE49-F238E27FC236}">
                <a16:creationId xmlns:a16="http://schemas.microsoft.com/office/drawing/2014/main" id="{25467239-2F03-4D9E-94C4-0FD952BD163D}"/>
              </a:ext>
            </a:extLst>
          </p:cNvPr>
          <p:cNvSpPr txBox="1"/>
          <p:nvPr/>
        </p:nvSpPr>
        <p:spPr>
          <a:xfrm>
            <a:off x="9206629" y="5009622"/>
            <a:ext cx="23370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AFB74D"/>
                </a:solidFill>
                <a:cs typeface="Calibri"/>
              </a:rPr>
              <a:t>$4164 Gap</a:t>
            </a:r>
          </a:p>
        </p:txBody>
      </p:sp>
      <p:cxnSp>
        <p:nvCxnSpPr>
          <p:cNvPr id="11" name="Straight Arrow Connector 10">
            <a:extLst>
              <a:ext uri="{FF2B5EF4-FFF2-40B4-BE49-F238E27FC236}">
                <a16:creationId xmlns:a16="http://schemas.microsoft.com/office/drawing/2014/main" id="{5CD21924-2D99-467C-8FC8-0E76612F3CF4}"/>
              </a:ext>
            </a:extLst>
          </p:cNvPr>
          <p:cNvCxnSpPr/>
          <p:nvPr/>
        </p:nvCxnSpPr>
        <p:spPr>
          <a:xfrm>
            <a:off x="6174757" y="2241550"/>
            <a:ext cx="11374" cy="4405191"/>
          </a:xfrm>
          <a:prstGeom prst="straightConnector1">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8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4ED99-0997-7C45-AD5F-B38C7D27E522}"/>
              </a:ext>
            </a:extLst>
          </p:cNvPr>
          <p:cNvSpPr>
            <a:spLocks noGrp="1"/>
          </p:cNvSpPr>
          <p:nvPr>
            <p:ph type="title"/>
          </p:nvPr>
        </p:nvSpPr>
        <p:spPr>
          <a:xfrm>
            <a:off x="534794" y="612944"/>
            <a:ext cx="6593723" cy="1681464"/>
          </a:xfrm>
        </p:spPr>
        <p:txBody>
          <a:bodyPr>
            <a:normAutofit fontScale="90000"/>
          </a:bodyPr>
          <a:lstStyle/>
          <a:p>
            <a:r>
              <a:rPr lang="en-US" sz="3600" dirty="0">
                <a:solidFill>
                  <a:schemeClr val="tx1">
                    <a:lumMod val="50000"/>
                  </a:schemeClr>
                </a:solidFill>
              </a:rPr>
              <a:t>Major cash crops produced by smallholder farmers don’t provide adequate income in part because of:</a:t>
            </a:r>
            <a:endParaRPr lang="en-US" sz="3600" dirty="0">
              <a:solidFill>
                <a:schemeClr val="tx1">
                  <a:lumMod val="50000"/>
                </a:schemeClr>
              </a:solidFill>
              <a:cs typeface="Calibri Light"/>
            </a:endParaRPr>
          </a:p>
        </p:txBody>
      </p:sp>
      <p:grpSp>
        <p:nvGrpSpPr>
          <p:cNvPr id="3" name="Group 2">
            <a:extLst>
              <a:ext uri="{FF2B5EF4-FFF2-40B4-BE49-F238E27FC236}">
                <a16:creationId xmlns:a16="http://schemas.microsoft.com/office/drawing/2014/main" id="{08D3AC61-B035-A741-A0D8-DF236C94A539}"/>
              </a:ext>
            </a:extLst>
          </p:cNvPr>
          <p:cNvGrpSpPr/>
          <p:nvPr/>
        </p:nvGrpSpPr>
        <p:grpSpPr>
          <a:xfrm>
            <a:off x="944262" y="2294408"/>
            <a:ext cx="3893301" cy="3836163"/>
            <a:chOff x="-27326" y="3056586"/>
            <a:chExt cx="4551680" cy="4551681"/>
          </a:xfrm>
        </p:grpSpPr>
        <p:sp>
          <p:nvSpPr>
            <p:cNvPr id="7" name="Freeform 6">
              <a:extLst>
                <a:ext uri="{FF2B5EF4-FFF2-40B4-BE49-F238E27FC236}">
                  <a16:creationId xmlns:a16="http://schemas.microsoft.com/office/drawing/2014/main" id="{5AB0D092-BEC9-F14F-B67D-3137C4D25942}"/>
                </a:ext>
              </a:extLst>
            </p:cNvPr>
            <p:cNvSpPr/>
            <p:nvPr/>
          </p:nvSpPr>
          <p:spPr>
            <a:xfrm>
              <a:off x="-27326" y="3056586"/>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rgbClr val="9A99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4560" tIns="869103" rIns="182880" bIns="2223771" numCol="1" spcCol="1270" anchor="ctr" anchorCtr="0">
              <a:noAutofit/>
            </a:bodyPr>
            <a:lstStyle/>
            <a:p>
              <a:pPr marL="0" lvl="0" indent="0" algn="ctr" defTabSz="1022350">
                <a:lnSpc>
                  <a:spcPct val="90000"/>
                </a:lnSpc>
                <a:spcBef>
                  <a:spcPct val="0"/>
                </a:spcBef>
                <a:spcAft>
                  <a:spcPct val="35000"/>
                </a:spcAft>
                <a:buNone/>
              </a:pPr>
              <a:r>
                <a:rPr lang="en-US" sz="2300" kern="1200" dirty="0"/>
                <a:t>Low Productivity</a:t>
              </a:r>
            </a:p>
          </p:txBody>
        </p:sp>
        <p:sp>
          <p:nvSpPr>
            <p:cNvPr id="9" name="Freeform 8">
              <a:extLst>
                <a:ext uri="{FF2B5EF4-FFF2-40B4-BE49-F238E27FC236}">
                  <a16:creationId xmlns:a16="http://schemas.microsoft.com/office/drawing/2014/main" id="{EE8841A8-6F89-7745-876E-1A0070AD6EFA}"/>
                </a:ext>
              </a:extLst>
            </p:cNvPr>
            <p:cNvSpPr/>
            <p:nvPr/>
          </p:nvSpPr>
          <p:spPr>
            <a:xfrm>
              <a:off x="-27326" y="3056586"/>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6CD0F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5504" tIns="2377440" rIns="1275503" bIns="300143" numCol="1" spcCol="1270" anchor="ctr" anchorCtr="0">
              <a:noAutofit/>
            </a:bodyPr>
            <a:lstStyle/>
            <a:p>
              <a:pPr marL="0" lvl="0" indent="0" algn="ctr" defTabSz="1022350">
                <a:lnSpc>
                  <a:spcPct val="90000"/>
                </a:lnSpc>
                <a:spcBef>
                  <a:spcPct val="0"/>
                </a:spcBef>
                <a:spcAft>
                  <a:spcPct val="35000"/>
                </a:spcAft>
                <a:buNone/>
              </a:pPr>
              <a:r>
                <a:rPr lang="en-US" sz="2300" kern="1200" dirty="0"/>
                <a:t>Low &amp; Volatile Prices</a:t>
              </a:r>
            </a:p>
          </p:txBody>
        </p:sp>
        <p:sp>
          <p:nvSpPr>
            <p:cNvPr id="10" name="Freeform 9">
              <a:extLst>
                <a:ext uri="{FF2B5EF4-FFF2-40B4-BE49-F238E27FC236}">
                  <a16:creationId xmlns:a16="http://schemas.microsoft.com/office/drawing/2014/main" id="{A045EC8E-A6C8-5742-88C1-9B8C157F0F5A}"/>
                </a:ext>
              </a:extLst>
            </p:cNvPr>
            <p:cNvSpPr/>
            <p:nvPr/>
          </p:nvSpPr>
          <p:spPr>
            <a:xfrm>
              <a:off x="-27326" y="3056587"/>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AFB74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6890" tIns="923290" rIns="2468880" bIns="2169584" numCol="1" spcCol="1270" anchor="ctr" anchorCtr="0">
              <a:noAutofit/>
            </a:bodyPr>
            <a:lstStyle/>
            <a:p>
              <a:pPr marL="0" lvl="0" indent="0" algn="ctr" defTabSz="1022350">
                <a:lnSpc>
                  <a:spcPct val="90000"/>
                </a:lnSpc>
                <a:spcBef>
                  <a:spcPct val="0"/>
                </a:spcBef>
                <a:spcAft>
                  <a:spcPct val="35000"/>
                </a:spcAft>
                <a:buNone/>
              </a:pPr>
              <a:r>
                <a:rPr lang="en-US" sz="2300" kern="1200" dirty="0"/>
                <a:t>Small Land Parcels</a:t>
              </a:r>
            </a:p>
          </p:txBody>
        </p:sp>
      </p:grpSp>
      <p:pic>
        <p:nvPicPr>
          <p:cNvPr id="12" name="Graphic 11" descr="Tag">
            <a:extLst>
              <a:ext uri="{FF2B5EF4-FFF2-40B4-BE49-F238E27FC236}">
                <a16:creationId xmlns:a16="http://schemas.microsoft.com/office/drawing/2014/main" id="{8C7F5DB3-A87F-A14D-8787-8D58147C94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0541" y="4859892"/>
            <a:ext cx="731520" cy="731520"/>
          </a:xfrm>
          <a:prstGeom prst="rect">
            <a:avLst/>
          </a:prstGeom>
        </p:spPr>
      </p:pic>
      <p:pic>
        <p:nvPicPr>
          <p:cNvPr id="14" name="Graphic 13" descr="Stop">
            <a:extLst>
              <a:ext uri="{FF2B5EF4-FFF2-40B4-BE49-F238E27FC236}">
                <a16:creationId xmlns:a16="http://schemas.microsoft.com/office/drawing/2014/main" id="{F76477F4-70F8-F44D-8BE7-B847C83F1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4546" y="4104135"/>
            <a:ext cx="465971" cy="458782"/>
          </a:xfrm>
          <a:prstGeom prst="rect">
            <a:avLst/>
          </a:prstGeom>
        </p:spPr>
      </p:pic>
      <p:pic>
        <p:nvPicPr>
          <p:cNvPr id="16" name="Graphic 15" descr="Seeds">
            <a:extLst>
              <a:ext uri="{FF2B5EF4-FFF2-40B4-BE49-F238E27FC236}">
                <a16:creationId xmlns:a16="http://schemas.microsoft.com/office/drawing/2014/main" id="{F9FB12C2-8829-D14E-9101-3A346638BD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5684" y="3894226"/>
            <a:ext cx="731520" cy="731520"/>
          </a:xfrm>
          <a:prstGeom prst="rect">
            <a:avLst/>
          </a:prstGeom>
        </p:spPr>
      </p:pic>
      <p:sp>
        <p:nvSpPr>
          <p:cNvPr id="17" name="Right Arrow 16">
            <a:extLst>
              <a:ext uri="{FF2B5EF4-FFF2-40B4-BE49-F238E27FC236}">
                <a16:creationId xmlns:a16="http://schemas.microsoft.com/office/drawing/2014/main" id="{4EEC79D2-75CC-DA4D-8E6F-A344F49CA4F3}"/>
              </a:ext>
            </a:extLst>
          </p:cNvPr>
          <p:cNvSpPr/>
          <p:nvPr/>
        </p:nvSpPr>
        <p:spPr>
          <a:xfrm>
            <a:off x="5323502" y="3700480"/>
            <a:ext cx="1809203" cy="80731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A8C2860-7FA5-2247-AD3A-341D59944845}"/>
              </a:ext>
            </a:extLst>
          </p:cNvPr>
          <p:cNvSpPr txBox="1"/>
          <p:nvPr/>
        </p:nvSpPr>
        <p:spPr>
          <a:xfrm>
            <a:off x="5319313" y="3131774"/>
            <a:ext cx="1809204" cy="369332"/>
          </a:xfrm>
          <a:prstGeom prst="rect">
            <a:avLst/>
          </a:prstGeom>
          <a:noFill/>
        </p:spPr>
        <p:txBody>
          <a:bodyPr wrap="square" rtlCol="0">
            <a:spAutoFit/>
          </a:bodyPr>
          <a:lstStyle/>
          <a:p>
            <a:r>
              <a:rPr lang="en-US" dirty="0"/>
              <a:t>Made worse by</a:t>
            </a:r>
          </a:p>
        </p:txBody>
      </p:sp>
      <p:sp>
        <p:nvSpPr>
          <p:cNvPr id="19" name="TextBox 18">
            <a:extLst>
              <a:ext uri="{FF2B5EF4-FFF2-40B4-BE49-F238E27FC236}">
                <a16:creationId xmlns:a16="http://schemas.microsoft.com/office/drawing/2014/main" id="{D31A7402-D840-CF4F-A6E3-732DF4E419DC}"/>
              </a:ext>
            </a:extLst>
          </p:cNvPr>
          <p:cNvSpPr txBox="1"/>
          <p:nvPr/>
        </p:nvSpPr>
        <p:spPr>
          <a:xfrm>
            <a:off x="7993686" y="606224"/>
            <a:ext cx="3893301" cy="6251776"/>
          </a:xfrm>
          <a:prstGeom prst="rect">
            <a:avLst/>
          </a:prstGeom>
          <a:noFill/>
        </p:spPr>
        <p:txBody>
          <a:bodyPr wrap="square" rtlCol="0">
            <a:spAutoFit/>
          </a:bodyPr>
          <a:lstStyle/>
          <a:p>
            <a:pPr lvl="1">
              <a:lnSpc>
                <a:spcPct val="150000"/>
              </a:lnSpc>
              <a:spcBef>
                <a:spcPts val="800"/>
              </a:spcBef>
              <a:spcAft>
                <a:spcPts val="800"/>
              </a:spcAft>
            </a:pPr>
            <a:r>
              <a:rPr lang="en-US" sz="2200" dirty="0"/>
              <a:t>Unpredictable Weather</a:t>
            </a:r>
          </a:p>
          <a:p>
            <a:pPr lvl="1">
              <a:lnSpc>
                <a:spcPct val="150000"/>
              </a:lnSpc>
              <a:spcBef>
                <a:spcPts val="800"/>
              </a:spcBef>
              <a:spcAft>
                <a:spcPts val="800"/>
              </a:spcAft>
            </a:pPr>
            <a:r>
              <a:rPr lang="en-US" sz="2200" dirty="0"/>
              <a:t>Price fluctuation</a:t>
            </a:r>
          </a:p>
          <a:p>
            <a:pPr lvl="1">
              <a:lnSpc>
                <a:spcPct val="150000"/>
              </a:lnSpc>
              <a:spcBef>
                <a:spcPts val="800"/>
              </a:spcBef>
              <a:spcAft>
                <a:spcPts val="800"/>
              </a:spcAft>
            </a:pPr>
            <a:r>
              <a:rPr lang="en-US" sz="2200" dirty="0"/>
              <a:t>Lack of Information</a:t>
            </a:r>
          </a:p>
          <a:p>
            <a:pPr lvl="1">
              <a:lnSpc>
                <a:spcPct val="150000"/>
              </a:lnSpc>
              <a:spcBef>
                <a:spcPts val="800"/>
              </a:spcBef>
              <a:spcAft>
                <a:spcPts val="800"/>
              </a:spcAft>
            </a:pPr>
            <a:r>
              <a:rPr lang="en-US" sz="2200" dirty="0"/>
              <a:t>Lack of Technology</a:t>
            </a:r>
          </a:p>
          <a:p>
            <a:pPr lvl="1">
              <a:lnSpc>
                <a:spcPct val="150000"/>
              </a:lnSpc>
              <a:spcBef>
                <a:spcPts val="800"/>
              </a:spcBef>
              <a:spcAft>
                <a:spcPts val="800"/>
              </a:spcAft>
            </a:pPr>
            <a:r>
              <a:rPr lang="en-US" sz="2200" dirty="0"/>
              <a:t>No Social Net</a:t>
            </a:r>
          </a:p>
          <a:p>
            <a:pPr lvl="1">
              <a:lnSpc>
                <a:spcPct val="150000"/>
              </a:lnSpc>
              <a:spcBef>
                <a:spcPts val="800"/>
              </a:spcBef>
              <a:spcAft>
                <a:spcPts val="800"/>
              </a:spcAft>
            </a:pPr>
            <a:r>
              <a:rPr lang="en-US" sz="2200" dirty="0"/>
              <a:t>Inability to Organize</a:t>
            </a:r>
          </a:p>
          <a:p>
            <a:pPr lvl="1">
              <a:lnSpc>
                <a:spcPct val="150000"/>
              </a:lnSpc>
              <a:spcBef>
                <a:spcPts val="800"/>
              </a:spcBef>
              <a:spcAft>
                <a:spcPts val="800"/>
              </a:spcAft>
            </a:pPr>
            <a:r>
              <a:rPr lang="en-US" sz="2200" dirty="0"/>
              <a:t>Lack of Alternative Work</a:t>
            </a:r>
          </a:p>
          <a:p>
            <a:pPr lvl="1">
              <a:lnSpc>
                <a:spcPct val="150000"/>
              </a:lnSpc>
              <a:spcBef>
                <a:spcPts val="800"/>
              </a:spcBef>
              <a:spcAft>
                <a:spcPts val="800"/>
              </a:spcAft>
            </a:pPr>
            <a:r>
              <a:rPr lang="en-US" sz="2200" dirty="0"/>
              <a:t>Lack of Knowledge Sharing</a:t>
            </a:r>
          </a:p>
          <a:p>
            <a:pPr lvl="1">
              <a:lnSpc>
                <a:spcPct val="150000"/>
              </a:lnSpc>
              <a:spcBef>
                <a:spcPts val="800"/>
              </a:spcBef>
              <a:spcAft>
                <a:spcPts val="800"/>
              </a:spcAft>
            </a:pPr>
            <a:r>
              <a:rPr lang="en-US" sz="2200" dirty="0"/>
              <a:t>Lack of Investment</a:t>
            </a:r>
          </a:p>
        </p:txBody>
      </p:sp>
      <p:pic>
        <p:nvPicPr>
          <p:cNvPr id="22" name="Graphic 21" descr="Lightning">
            <a:extLst>
              <a:ext uri="{FF2B5EF4-FFF2-40B4-BE49-F238E27FC236}">
                <a16:creationId xmlns:a16="http://schemas.microsoft.com/office/drawing/2014/main" id="{6FEB7483-F88A-EC47-B840-B170C2EBE1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81330" y="720396"/>
            <a:ext cx="457200" cy="457200"/>
          </a:xfrm>
          <a:prstGeom prst="rect">
            <a:avLst/>
          </a:prstGeom>
        </p:spPr>
      </p:pic>
      <p:pic>
        <p:nvPicPr>
          <p:cNvPr id="24" name="Graphic 23" descr="Downward trend">
            <a:extLst>
              <a:ext uri="{FF2B5EF4-FFF2-40B4-BE49-F238E27FC236}">
                <a16:creationId xmlns:a16="http://schemas.microsoft.com/office/drawing/2014/main" id="{218DC038-6BCB-634A-9B79-6D56ACB55B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1330" y="1368678"/>
            <a:ext cx="457200" cy="457200"/>
          </a:xfrm>
          <a:prstGeom prst="rect">
            <a:avLst/>
          </a:prstGeom>
        </p:spPr>
      </p:pic>
      <p:pic>
        <p:nvPicPr>
          <p:cNvPr id="26" name="Graphic 25" descr="Information">
            <a:extLst>
              <a:ext uri="{FF2B5EF4-FFF2-40B4-BE49-F238E27FC236}">
                <a16:creationId xmlns:a16="http://schemas.microsoft.com/office/drawing/2014/main" id="{7EF65DFA-C3BB-2A42-97CD-C9E379B5B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69883" y="2129243"/>
            <a:ext cx="457200" cy="457200"/>
          </a:xfrm>
          <a:prstGeom prst="rect">
            <a:avLst/>
          </a:prstGeom>
        </p:spPr>
      </p:pic>
      <p:pic>
        <p:nvPicPr>
          <p:cNvPr id="28" name="Graphic 27" descr="Tractor">
            <a:extLst>
              <a:ext uri="{FF2B5EF4-FFF2-40B4-BE49-F238E27FC236}">
                <a16:creationId xmlns:a16="http://schemas.microsoft.com/office/drawing/2014/main" id="{EA1CEE1E-C15E-8A4B-82A7-CB762C49CF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81330" y="2818094"/>
            <a:ext cx="457200" cy="457200"/>
          </a:xfrm>
          <a:prstGeom prst="rect">
            <a:avLst/>
          </a:prstGeom>
        </p:spPr>
      </p:pic>
      <p:pic>
        <p:nvPicPr>
          <p:cNvPr id="30" name="Graphic 29" descr="Cycle with people">
            <a:extLst>
              <a:ext uri="{FF2B5EF4-FFF2-40B4-BE49-F238E27FC236}">
                <a16:creationId xmlns:a16="http://schemas.microsoft.com/office/drawing/2014/main" id="{CDEAF798-B6DD-6545-9002-6BB3F4B9CA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81330" y="4212490"/>
            <a:ext cx="457200" cy="457200"/>
          </a:xfrm>
          <a:prstGeom prst="rect">
            <a:avLst/>
          </a:prstGeom>
        </p:spPr>
      </p:pic>
      <p:pic>
        <p:nvPicPr>
          <p:cNvPr id="32" name="Graphic 31" descr="Briefcase">
            <a:extLst>
              <a:ext uri="{FF2B5EF4-FFF2-40B4-BE49-F238E27FC236}">
                <a16:creationId xmlns:a16="http://schemas.microsoft.com/office/drawing/2014/main" id="{A989D9DA-A30B-CB49-8BDB-36BB763B2F2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81330" y="4943884"/>
            <a:ext cx="457200" cy="457200"/>
          </a:xfrm>
          <a:prstGeom prst="rect">
            <a:avLst/>
          </a:prstGeom>
        </p:spPr>
      </p:pic>
      <p:pic>
        <p:nvPicPr>
          <p:cNvPr id="34" name="Graphic 33" descr="Hospital">
            <a:extLst>
              <a:ext uri="{FF2B5EF4-FFF2-40B4-BE49-F238E27FC236}">
                <a16:creationId xmlns:a16="http://schemas.microsoft.com/office/drawing/2014/main" id="{FF282C52-9429-944D-AB58-FDD7AEFCD48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81330" y="3515292"/>
            <a:ext cx="457200" cy="457200"/>
          </a:xfrm>
          <a:prstGeom prst="rect">
            <a:avLst/>
          </a:prstGeom>
        </p:spPr>
      </p:pic>
      <p:pic>
        <p:nvPicPr>
          <p:cNvPr id="5" name="Graphic 4" descr="Books">
            <a:extLst>
              <a:ext uri="{FF2B5EF4-FFF2-40B4-BE49-F238E27FC236}">
                <a16:creationId xmlns:a16="http://schemas.microsoft.com/office/drawing/2014/main" id="{0CF40184-2C4C-8642-9158-37FC33840E9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81330" y="5672342"/>
            <a:ext cx="457200" cy="457200"/>
          </a:xfrm>
          <a:prstGeom prst="rect">
            <a:avLst/>
          </a:prstGeom>
        </p:spPr>
      </p:pic>
      <p:pic>
        <p:nvPicPr>
          <p:cNvPr id="8" name="Graphic 7" descr="Coins">
            <a:extLst>
              <a:ext uri="{FF2B5EF4-FFF2-40B4-BE49-F238E27FC236}">
                <a16:creationId xmlns:a16="http://schemas.microsoft.com/office/drawing/2014/main" id="{D70CDCE0-4C93-AA42-A695-59825BCCAF0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869883" y="6356237"/>
            <a:ext cx="457200" cy="457200"/>
          </a:xfrm>
          <a:prstGeom prst="rect">
            <a:avLst/>
          </a:prstGeom>
        </p:spPr>
      </p:pic>
    </p:spTree>
    <p:extLst>
      <p:ext uri="{BB962C8B-B14F-4D97-AF65-F5344CB8AC3E}">
        <p14:creationId xmlns:p14="http://schemas.microsoft.com/office/powerpoint/2010/main" val="140301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erson sitting at a fruit stand&#10;&#10;Description automatically generated">
            <a:extLst>
              <a:ext uri="{FF2B5EF4-FFF2-40B4-BE49-F238E27FC236}">
                <a16:creationId xmlns:a16="http://schemas.microsoft.com/office/drawing/2014/main" id="{54BFA97C-3142-4503-8F05-C3BA3F13C9D5}"/>
              </a:ext>
            </a:extLst>
          </p:cNvPr>
          <p:cNvPicPr>
            <a:picLocks noChangeAspect="1"/>
          </p:cNvPicPr>
          <p:nvPr/>
        </p:nvPicPr>
        <p:blipFill>
          <a:blip r:embed="rId2"/>
          <a:stretch>
            <a:fillRect/>
          </a:stretch>
        </p:blipFill>
        <p:spPr>
          <a:xfrm>
            <a:off x="1875346" y="-375"/>
            <a:ext cx="10318155" cy="6877519"/>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61088" y="-1"/>
            <a:ext cx="2543228" cy="6918191"/>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63555" y="2048294"/>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3"/>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1539" y="2422239"/>
            <a:ext cx="4023360" cy="234829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The Business</a:t>
            </a:r>
          </a:p>
          <a:p>
            <a:r>
              <a:rPr lang="en-US" sz="4800" b="1" dirty="0">
                <a:latin typeface="Helvetica"/>
                <a:cs typeface="Helvetica"/>
              </a:rPr>
              <a:t>Case</a:t>
            </a:r>
          </a:p>
        </p:txBody>
      </p:sp>
    </p:spTree>
    <p:extLst>
      <p:ext uri="{BB962C8B-B14F-4D97-AF65-F5344CB8AC3E}">
        <p14:creationId xmlns:p14="http://schemas.microsoft.com/office/powerpoint/2010/main" val="120296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A0AF8-634B-B640-8E4E-D490B8C27806}"/>
              </a:ext>
            </a:extLst>
          </p:cNvPr>
          <p:cNvPicPr>
            <a:picLocks noChangeAspect="1"/>
          </p:cNvPicPr>
          <p:nvPr/>
        </p:nvPicPr>
        <p:blipFill rotWithShape="1">
          <a:blip r:embed="rId3"/>
          <a:srcRect r="69871"/>
          <a:stretch/>
        </p:blipFill>
        <p:spPr>
          <a:xfrm>
            <a:off x="528396" y="3648866"/>
            <a:ext cx="3564778" cy="2523342"/>
          </a:xfrm>
          <a:prstGeom prst="rect">
            <a:avLst/>
          </a:prstGeom>
        </p:spPr>
      </p:pic>
      <p:sp>
        <p:nvSpPr>
          <p:cNvPr id="3" name="TextBox 2">
            <a:extLst>
              <a:ext uri="{FF2B5EF4-FFF2-40B4-BE49-F238E27FC236}">
                <a16:creationId xmlns:a16="http://schemas.microsoft.com/office/drawing/2014/main" id="{F18D1B64-A6B7-3742-8103-A0FCB79F2E37}"/>
              </a:ext>
            </a:extLst>
          </p:cNvPr>
          <p:cNvSpPr txBox="1"/>
          <p:nvPr/>
        </p:nvSpPr>
        <p:spPr>
          <a:xfrm>
            <a:off x="540589" y="482840"/>
            <a:ext cx="10541000" cy="1508105"/>
          </a:xfrm>
          <a:prstGeom prst="rect">
            <a:avLst/>
          </a:prstGeom>
          <a:noFill/>
        </p:spPr>
        <p:txBody>
          <a:bodyPr wrap="square" lIns="91440" tIns="45720" rIns="91440" bIns="45720" rtlCol="0" anchor="t">
            <a:spAutoFit/>
          </a:bodyPr>
          <a:lstStyle/>
          <a:p>
            <a:r>
              <a:rPr lang="en-US" sz="3000" dirty="0">
                <a:latin typeface="Calibri Light"/>
                <a:cs typeface="Calibri Light"/>
              </a:rPr>
              <a:t>Inability of farmers to reach a living income presents significant risks for companies in addition to the significant negative impact on livelihoods it has for farming families</a:t>
            </a:r>
            <a:r>
              <a:rPr lang="en-US" sz="3200" dirty="0">
                <a:latin typeface="Calibri Light"/>
                <a:cs typeface="Calibri Light"/>
              </a:rPr>
              <a:t> </a:t>
            </a:r>
          </a:p>
        </p:txBody>
      </p:sp>
      <p:sp>
        <p:nvSpPr>
          <p:cNvPr id="5" name="Rectangle 4">
            <a:extLst>
              <a:ext uri="{FF2B5EF4-FFF2-40B4-BE49-F238E27FC236}">
                <a16:creationId xmlns:a16="http://schemas.microsoft.com/office/drawing/2014/main" id="{8A1CB90F-DA9A-F84E-BF6C-6606C397ACEC}"/>
              </a:ext>
            </a:extLst>
          </p:cNvPr>
          <p:cNvSpPr/>
          <p:nvPr/>
        </p:nvSpPr>
        <p:spPr>
          <a:xfrm>
            <a:off x="7485854" y="4820439"/>
            <a:ext cx="485775"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4C89771-1B4D-CE41-A3E3-9F54DCDEF0D5}"/>
              </a:ext>
            </a:extLst>
          </p:cNvPr>
          <p:cNvPicPr>
            <a:picLocks noChangeAspect="1"/>
          </p:cNvPicPr>
          <p:nvPr/>
        </p:nvPicPr>
        <p:blipFill rotWithShape="1">
          <a:blip r:embed="rId3"/>
          <a:srcRect l="70395"/>
          <a:stretch/>
        </p:blipFill>
        <p:spPr>
          <a:xfrm>
            <a:off x="8168246" y="3648866"/>
            <a:ext cx="3502799" cy="2523342"/>
          </a:xfrm>
          <a:prstGeom prst="rect">
            <a:avLst/>
          </a:prstGeom>
        </p:spPr>
      </p:pic>
      <p:pic>
        <p:nvPicPr>
          <p:cNvPr id="8" name="Picture 7">
            <a:extLst>
              <a:ext uri="{FF2B5EF4-FFF2-40B4-BE49-F238E27FC236}">
                <a16:creationId xmlns:a16="http://schemas.microsoft.com/office/drawing/2014/main" id="{5A7998DB-3C96-E34B-A201-093AB150453D}"/>
              </a:ext>
            </a:extLst>
          </p:cNvPr>
          <p:cNvPicPr>
            <a:picLocks noChangeAspect="1"/>
          </p:cNvPicPr>
          <p:nvPr/>
        </p:nvPicPr>
        <p:blipFill rotWithShape="1">
          <a:blip r:embed="rId3"/>
          <a:srcRect l="34975" r="34896"/>
          <a:stretch/>
        </p:blipFill>
        <p:spPr>
          <a:xfrm>
            <a:off x="4316386" y="3648866"/>
            <a:ext cx="3564778" cy="2523342"/>
          </a:xfrm>
          <a:prstGeom prst="rect">
            <a:avLst/>
          </a:prstGeom>
        </p:spPr>
      </p:pic>
      <p:sp>
        <p:nvSpPr>
          <p:cNvPr id="11" name="Triangle 10">
            <a:extLst>
              <a:ext uri="{FF2B5EF4-FFF2-40B4-BE49-F238E27FC236}">
                <a16:creationId xmlns:a16="http://schemas.microsoft.com/office/drawing/2014/main" id="{97830AB6-395E-0D46-B53D-85A7EC522864}"/>
              </a:ext>
            </a:extLst>
          </p:cNvPr>
          <p:cNvSpPr/>
          <p:nvPr/>
        </p:nvSpPr>
        <p:spPr>
          <a:xfrm rot="16200000">
            <a:off x="3955238" y="4684877"/>
            <a:ext cx="310400" cy="600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4FB2A5B1-4A1F-7B49-9261-B7E9B60392EA}"/>
              </a:ext>
            </a:extLst>
          </p:cNvPr>
          <p:cNvSpPr/>
          <p:nvPr/>
        </p:nvSpPr>
        <p:spPr>
          <a:xfrm rot="5400000">
            <a:off x="7874761" y="4699165"/>
            <a:ext cx="281824" cy="6008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17F7F6FF-BBA8-5D4C-8887-453C309071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9816" y="2176682"/>
            <a:ext cx="1684374" cy="1684374"/>
          </a:xfrm>
          <a:prstGeom prst="rect">
            <a:avLst/>
          </a:prstGeom>
        </p:spPr>
      </p:pic>
      <p:pic>
        <p:nvPicPr>
          <p:cNvPr id="16" name="Graphic 15">
            <a:extLst>
              <a:ext uri="{FF2B5EF4-FFF2-40B4-BE49-F238E27FC236}">
                <a16:creationId xmlns:a16="http://schemas.microsoft.com/office/drawing/2014/main" id="{028C8F40-C80D-AC43-9641-C03087034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10" y="2303170"/>
            <a:ext cx="1195390" cy="1195390"/>
          </a:xfrm>
          <a:prstGeom prst="rect">
            <a:avLst/>
          </a:prstGeom>
        </p:spPr>
      </p:pic>
      <p:pic>
        <p:nvPicPr>
          <p:cNvPr id="18" name="Graphic 17">
            <a:extLst>
              <a:ext uri="{FF2B5EF4-FFF2-40B4-BE49-F238E27FC236}">
                <a16:creationId xmlns:a16="http://schemas.microsoft.com/office/drawing/2014/main" id="{C7F6BEB7-A3F6-7945-8FA6-8AF1FE85DC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72102" y="2191254"/>
            <a:ext cx="1378745" cy="1378745"/>
          </a:xfrm>
          <a:prstGeom prst="rect">
            <a:avLst/>
          </a:prstGeom>
        </p:spPr>
      </p:pic>
    </p:spTree>
    <p:extLst>
      <p:ext uri="{BB962C8B-B14F-4D97-AF65-F5344CB8AC3E}">
        <p14:creationId xmlns:p14="http://schemas.microsoft.com/office/powerpoint/2010/main" val="98113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73721-A7A4-EE44-B223-2E033741EB10}"/>
              </a:ext>
            </a:extLst>
          </p:cNvPr>
          <p:cNvSpPr>
            <a:spLocks noGrp="1"/>
          </p:cNvSpPr>
          <p:nvPr>
            <p:ph type="title"/>
          </p:nvPr>
        </p:nvSpPr>
        <p:spPr>
          <a:xfrm>
            <a:off x="525972" y="388189"/>
            <a:ext cx="8484319" cy="1325563"/>
          </a:xfrm>
        </p:spPr>
        <p:txBody>
          <a:bodyPr>
            <a:normAutofit/>
          </a:bodyPr>
          <a:lstStyle/>
          <a:p>
            <a:r>
              <a:rPr lang="en-US" sz="3000" dirty="0"/>
              <a:t>Three reasons why companies prioritize Living Income in farming communities</a:t>
            </a:r>
            <a:endParaRPr lang="en-US" dirty="0">
              <a:cs typeface="Calibri Light" panose="020F0302020204030204"/>
            </a:endParaRPr>
          </a:p>
        </p:txBody>
      </p:sp>
      <p:pic>
        <p:nvPicPr>
          <p:cNvPr id="4" name="Picture 3" descr="A picture containing honeycomb, clock&#10;&#10;Description automatically generated">
            <a:extLst>
              <a:ext uri="{FF2B5EF4-FFF2-40B4-BE49-F238E27FC236}">
                <a16:creationId xmlns:a16="http://schemas.microsoft.com/office/drawing/2014/main" id="{1BAA96D8-B549-EF4B-B1E2-D8F91C236D45}"/>
              </a:ext>
            </a:extLst>
          </p:cNvPr>
          <p:cNvPicPr>
            <a:picLocks noChangeAspect="1"/>
          </p:cNvPicPr>
          <p:nvPr/>
        </p:nvPicPr>
        <p:blipFill>
          <a:blip r:embed="rId3"/>
          <a:stretch>
            <a:fillRect/>
          </a:stretch>
        </p:blipFill>
        <p:spPr>
          <a:xfrm>
            <a:off x="2627700" y="1568024"/>
            <a:ext cx="6731724" cy="5048797"/>
          </a:xfrm>
          <a:prstGeom prst="rect">
            <a:avLst/>
          </a:prstGeom>
        </p:spPr>
      </p:pic>
    </p:spTree>
    <p:extLst>
      <p:ext uri="{BB962C8B-B14F-4D97-AF65-F5344CB8AC3E}">
        <p14:creationId xmlns:p14="http://schemas.microsoft.com/office/powerpoint/2010/main" val="184872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C949-BAAA-F34D-84C1-1CA0EB9B2681}"/>
              </a:ext>
            </a:extLst>
          </p:cNvPr>
          <p:cNvSpPr>
            <a:spLocks noGrp="1"/>
          </p:cNvSpPr>
          <p:nvPr>
            <p:ph type="title"/>
          </p:nvPr>
        </p:nvSpPr>
        <p:spPr>
          <a:xfrm>
            <a:off x="1295400" y="275666"/>
            <a:ext cx="10515600" cy="1325563"/>
          </a:xfrm>
        </p:spPr>
        <p:txBody>
          <a:bodyPr/>
          <a:lstStyle/>
          <a:p>
            <a:r>
              <a:rPr lang="en-US" dirty="0"/>
              <a:t>Human Rights</a:t>
            </a:r>
          </a:p>
        </p:txBody>
      </p:sp>
      <p:sp>
        <p:nvSpPr>
          <p:cNvPr id="3" name="Content Placeholder 2">
            <a:extLst>
              <a:ext uri="{FF2B5EF4-FFF2-40B4-BE49-F238E27FC236}">
                <a16:creationId xmlns:a16="http://schemas.microsoft.com/office/drawing/2014/main" id="{30B5F152-8360-D443-9071-5892FD2D40B5}"/>
              </a:ext>
            </a:extLst>
          </p:cNvPr>
          <p:cNvSpPr>
            <a:spLocks noGrp="1"/>
          </p:cNvSpPr>
          <p:nvPr>
            <p:ph idx="1"/>
          </p:nvPr>
        </p:nvSpPr>
        <p:spPr>
          <a:xfrm>
            <a:off x="1297556" y="1367597"/>
            <a:ext cx="9776606" cy="4613724"/>
          </a:xfrm>
        </p:spPr>
        <p:txBody>
          <a:bodyPr vert="horz" lIns="91440" tIns="45720" rIns="91440" bIns="45720" rtlCol="0" anchor="t">
            <a:noAutofit/>
          </a:bodyPr>
          <a:lstStyle/>
          <a:p>
            <a:pPr marL="0" indent="0">
              <a:buNone/>
            </a:pPr>
            <a:r>
              <a:rPr lang="en-US" sz="3000" dirty="0">
                <a:latin typeface="Calibri Light"/>
                <a:cs typeface="Calibri Light"/>
              </a:rPr>
              <a:t>A decent standard of living is a human right and we are accountable for our producer partners.</a:t>
            </a:r>
            <a:br>
              <a:rPr lang="en-US" sz="3000" dirty="0">
                <a:latin typeface="Calibri Light"/>
                <a:cs typeface="Calibri Light"/>
              </a:rPr>
            </a:br>
            <a:endParaRPr lang="en-US" sz="3000" i="1" dirty="0">
              <a:solidFill>
                <a:srgbClr val="AFB74D"/>
              </a:solidFill>
              <a:latin typeface="Calibri Light"/>
              <a:cs typeface="Calibri Light"/>
            </a:endParaRPr>
          </a:p>
          <a:p>
            <a:pPr marL="0" indent="0">
              <a:buNone/>
            </a:pPr>
            <a:r>
              <a:rPr lang="en-US" sz="2000" i="1" dirty="0">
                <a:solidFill>
                  <a:srgbClr val="AFB74D"/>
                </a:solidFill>
              </a:rPr>
              <a:t>The United Nations Universal Declaration of Human Rights recognizes that a decent standard of living is a human right.</a:t>
            </a:r>
            <a:br>
              <a:rPr lang="en-US" sz="2000" i="1" dirty="0">
                <a:solidFill>
                  <a:srgbClr val="AFB74D"/>
                </a:solidFill>
              </a:rPr>
            </a:br>
            <a:endParaRPr lang="en-US" sz="2000" i="1" dirty="0">
              <a:solidFill>
                <a:srgbClr val="AFB74D"/>
              </a:solidFill>
              <a:cs typeface="Calibri"/>
            </a:endParaRPr>
          </a:p>
          <a:p>
            <a:pPr marL="457200" lvl="1" indent="0">
              <a:buNone/>
            </a:pPr>
            <a:r>
              <a:rPr lang="en-US" sz="1600" dirty="0"/>
              <a:t>“Everyone has the right to a standard of living adequate for the health and well-being of himself and of his family, including food, clothing, housing and medical care and necessary social services, and the right to security in the event of unemployment, sickness, disability, widowhood, old age or other lack of livelihood in circumstances beyond his control.”                                           </a:t>
            </a:r>
            <a:endParaRPr lang="en-US" sz="1600" dirty="0">
              <a:cs typeface="Calibri"/>
            </a:endParaRPr>
          </a:p>
          <a:p>
            <a:pPr marL="457200" lvl="1" indent="0">
              <a:buNone/>
            </a:pPr>
            <a:r>
              <a:rPr lang="en-US" sz="1600" dirty="0"/>
              <a:t>                                                                                                           -Universal Declaration of Human Rights, Article 25</a:t>
            </a:r>
            <a:endParaRPr lang="en-US" sz="1600" dirty="0">
              <a:cs typeface="Calibri" panose="020F0502020204030204"/>
            </a:endParaRPr>
          </a:p>
          <a:p>
            <a:pPr marL="0" indent="0">
              <a:lnSpc>
                <a:spcPct val="100000"/>
              </a:lnSpc>
              <a:buNone/>
            </a:pPr>
            <a:br>
              <a:rPr lang="en-US" sz="1600" dirty="0"/>
            </a:br>
            <a:r>
              <a:rPr lang="en-US" sz="1600" dirty="0"/>
              <a:t>The </a:t>
            </a:r>
            <a:r>
              <a:rPr lang="en-US" sz="1600" dirty="0">
                <a:hlinkClick r:id="rId3"/>
              </a:rPr>
              <a:t>UN Protect, Respect and Remedy Framework</a:t>
            </a:r>
            <a:r>
              <a:rPr lang="en-US" sz="1600" dirty="0"/>
              <a:t>, introduced by Dr. John Ruggie, and more recently the </a:t>
            </a:r>
            <a:r>
              <a:rPr lang="en-US" sz="1600" dirty="0">
                <a:hlinkClick r:id="rId4"/>
              </a:rPr>
              <a:t>UN Guiding Principles on Business and Human Rights</a:t>
            </a:r>
            <a:r>
              <a:rPr lang="en-US" sz="1600" dirty="0"/>
              <a:t> link human rights with company accountability for their actions. When companies employ people as hourly or salaried workers, this responsibility is generally adhered to through a company or government led minimum wage or, more ambitiously, a “living wage”. When it comes to independent producers and a wage is no longer appropriate, other methods must be used, such as a “living income”.</a:t>
            </a:r>
            <a:endParaRPr lang="en-US" sz="1600" dirty="0">
              <a:cs typeface="Calibri" panose="020F0502020204030204"/>
            </a:endParaRPr>
          </a:p>
          <a:p>
            <a:pPr marL="0" indent="0" algn="just">
              <a:buNone/>
            </a:pPr>
            <a:endParaRPr lang="en-US" sz="2000" b="1" dirty="0"/>
          </a:p>
          <a:p>
            <a:pPr marL="0" indent="0" algn="just">
              <a:buNone/>
            </a:pPr>
            <a:r>
              <a:rPr lang="en-US" sz="2000" b="1" dirty="0"/>
              <a:t> </a:t>
            </a:r>
          </a:p>
          <a:p>
            <a:pPr marL="0" indent="0">
              <a:buNone/>
            </a:pPr>
            <a:endParaRPr lang="en-US" dirty="0"/>
          </a:p>
        </p:txBody>
      </p:sp>
      <p:sp>
        <p:nvSpPr>
          <p:cNvPr id="5" name="Hexagon 4">
            <a:extLst>
              <a:ext uri="{FF2B5EF4-FFF2-40B4-BE49-F238E27FC236}">
                <a16:creationId xmlns:a16="http://schemas.microsoft.com/office/drawing/2014/main" id="{7A0CA7EA-296C-F544-90A5-1E3E8302B7EC}"/>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cap="all" dirty="0">
                <a:latin typeface="Arial" panose="020B0604020202020204" pitchFamily="34" charset="0"/>
                <a:cs typeface="Arial" panose="020B0604020202020204" pitchFamily="34" charset="0"/>
              </a:rPr>
              <a:t>HUMAN RIGHTS</a:t>
            </a:r>
          </a:p>
        </p:txBody>
      </p:sp>
    </p:spTree>
    <p:extLst>
      <p:ext uri="{BB962C8B-B14F-4D97-AF65-F5344CB8AC3E}">
        <p14:creationId xmlns:p14="http://schemas.microsoft.com/office/powerpoint/2010/main" val="125207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96031-57DE-5648-A86D-C59AC46D0637}"/>
              </a:ext>
            </a:extLst>
          </p:cNvPr>
          <p:cNvPicPr>
            <a:picLocks noChangeAspect="1"/>
          </p:cNvPicPr>
          <p:nvPr/>
        </p:nvPicPr>
        <p:blipFill>
          <a:blip r:embed="rId3"/>
          <a:stretch>
            <a:fillRect/>
          </a:stretch>
        </p:blipFill>
        <p:spPr>
          <a:xfrm>
            <a:off x="1434261" y="2938006"/>
            <a:ext cx="7519123" cy="3876863"/>
          </a:xfrm>
          <a:prstGeom prst="rect">
            <a:avLst/>
          </a:prstGeom>
        </p:spPr>
      </p:pic>
      <p:sp>
        <p:nvSpPr>
          <p:cNvPr id="3" name="Title 2">
            <a:extLst>
              <a:ext uri="{FF2B5EF4-FFF2-40B4-BE49-F238E27FC236}">
                <a16:creationId xmlns:a16="http://schemas.microsoft.com/office/drawing/2014/main" id="{74FC4F51-C54B-3C46-B0D6-7F35B9A73994}"/>
              </a:ext>
            </a:extLst>
          </p:cNvPr>
          <p:cNvSpPr>
            <a:spLocks noGrp="1"/>
          </p:cNvSpPr>
          <p:nvPr>
            <p:ph type="title"/>
          </p:nvPr>
        </p:nvSpPr>
        <p:spPr>
          <a:xfrm>
            <a:off x="1295400" y="254790"/>
            <a:ext cx="10515600" cy="1325563"/>
          </a:xfrm>
        </p:spPr>
        <p:txBody>
          <a:bodyPr>
            <a:normAutofit/>
          </a:bodyPr>
          <a:lstStyle/>
          <a:p>
            <a:r>
              <a:rPr lang="en-US" dirty="0"/>
              <a:t>Human Rights</a:t>
            </a:r>
            <a:endParaRPr lang="en-US" sz="2200" dirty="0"/>
          </a:p>
        </p:txBody>
      </p:sp>
      <p:sp>
        <p:nvSpPr>
          <p:cNvPr id="5" name="Hexagon 4">
            <a:extLst>
              <a:ext uri="{FF2B5EF4-FFF2-40B4-BE49-F238E27FC236}">
                <a16:creationId xmlns:a16="http://schemas.microsoft.com/office/drawing/2014/main" id="{BA0ED3CA-5009-6F47-8066-89B44FF54872}"/>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cap="all" dirty="0">
                <a:latin typeface="Arial" panose="020B0604020202020204" pitchFamily="34" charset="0"/>
                <a:cs typeface="Arial" panose="020B0604020202020204" pitchFamily="34" charset="0"/>
              </a:rPr>
              <a:t>HUMAN RIGHTS</a:t>
            </a:r>
          </a:p>
        </p:txBody>
      </p:sp>
      <p:sp>
        <p:nvSpPr>
          <p:cNvPr id="6" name="TextBox 5">
            <a:extLst>
              <a:ext uri="{FF2B5EF4-FFF2-40B4-BE49-F238E27FC236}">
                <a16:creationId xmlns:a16="http://schemas.microsoft.com/office/drawing/2014/main" id="{76B47074-9272-324B-8D5A-CA2D393B9D85}"/>
              </a:ext>
            </a:extLst>
          </p:cNvPr>
          <p:cNvSpPr txBox="1"/>
          <p:nvPr/>
        </p:nvSpPr>
        <p:spPr>
          <a:xfrm>
            <a:off x="1338532" y="1291882"/>
            <a:ext cx="10573108" cy="1384995"/>
          </a:xfrm>
          <a:prstGeom prst="rect">
            <a:avLst/>
          </a:prstGeom>
          <a:noFill/>
        </p:spPr>
        <p:txBody>
          <a:bodyPr wrap="square" lIns="91440" tIns="45720" rIns="91440" bIns="45720" rtlCol="0" anchor="t">
            <a:spAutoFit/>
          </a:bodyPr>
          <a:lstStyle/>
          <a:p>
            <a:r>
              <a:rPr lang="en-US" sz="2800" dirty="0">
                <a:latin typeface="Calibri Light"/>
                <a:cs typeface="Calibri Light"/>
              </a:rPr>
              <a:t>Producers are increasingly included as part of a company’s sphere of responsibility, and therefore they are expected to support a decent standard of living.</a:t>
            </a:r>
          </a:p>
        </p:txBody>
      </p:sp>
      <p:sp>
        <p:nvSpPr>
          <p:cNvPr id="10" name="Rectangle 9">
            <a:extLst>
              <a:ext uri="{FF2B5EF4-FFF2-40B4-BE49-F238E27FC236}">
                <a16:creationId xmlns:a16="http://schemas.microsoft.com/office/drawing/2014/main" id="{6DF7FCE5-2984-C846-AE31-BB9C90C22044}"/>
              </a:ext>
            </a:extLst>
          </p:cNvPr>
          <p:cNvSpPr/>
          <p:nvPr/>
        </p:nvSpPr>
        <p:spPr>
          <a:xfrm>
            <a:off x="4834200" y="5072063"/>
            <a:ext cx="719242" cy="385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D89A38E6-7608-FA4C-BB71-15DCD91D3F48}"/>
              </a:ext>
            </a:extLst>
          </p:cNvPr>
          <p:cNvSpPr/>
          <p:nvPr/>
        </p:nvSpPr>
        <p:spPr>
          <a:xfrm rot="10800000">
            <a:off x="4929184" y="4993844"/>
            <a:ext cx="552817" cy="600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90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down a dirt road&#10;&#10;Description automatically generated">
            <a:extLst>
              <a:ext uri="{FF2B5EF4-FFF2-40B4-BE49-F238E27FC236}">
                <a16:creationId xmlns:a16="http://schemas.microsoft.com/office/drawing/2014/main" id="{ED232AA6-FC7A-2841-BD11-A2204E3CE7CA}"/>
              </a:ext>
            </a:extLst>
          </p:cNvPr>
          <p:cNvPicPr>
            <a:picLocks noChangeAspect="1"/>
          </p:cNvPicPr>
          <p:nvPr/>
        </p:nvPicPr>
        <p:blipFill rotWithShape="1">
          <a:blip r:embed="rId2"/>
          <a:srcRect t="45080" b="11326"/>
          <a:stretch/>
        </p:blipFill>
        <p:spPr>
          <a:xfrm>
            <a:off x="0" y="0"/>
            <a:ext cx="12192000" cy="3537679"/>
          </a:xfrm>
          <a:prstGeom prst="rect">
            <a:avLst/>
          </a:prstGeom>
        </p:spPr>
      </p:pic>
      <p:pic>
        <p:nvPicPr>
          <p:cNvPr id="6" name="Picture 2" descr="A close up of a logo&#10;&#10;Description automatically generated">
            <a:extLst>
              <a:ext uri="{FF2B5EF4-FFF2-40B4-BE49-F238E27FC236}">
                <a16:creationId xmlns:a16="http://schemas.microsoft.com/office/drawing/2014/main" id="{A2D31037-8BFE-E245-BA41-7E2B1055DA2F}"/>
              </a:ext>
            </a:extLst>
          </p:cNvPr>
          <p:cNvPicPr>
            <a:picLocks noChangeAspect="1"/>
          </p:cNvPicPr>
          <p:nvPr/>
        </p:nvPicPr>
        <p:blipFill rotWithShape="1">
          <a:blip r:embed="rId3"/>
          <a:srcRect b="762"/>
          <a:stretch/>
        </p:blipFill>
        <p:spPr>
          <a:xfrm rot="16200000">
            <a:off x="4067032" y="-4224691"/>
            <a:ext cx="3900284" cy="12349660"/>
          </a:xfrm>
          <a:prstGeom prst="rect">
            <a:avLst/>
          </a:prstGeom>
        </p:spPr>
      </p:pic>
      <p:sp>
        <p:nvSpPr>
          <p:cNvPr id="2" name="Title 1">
            <a:extLst>
              <a:ext uri="{FF2B5EF4-FFF2-40B4-BE49-F238E27FC236}">
                <a16:creationId xmlns:a16="http://schemas.microsoft.com/office/drawing/2014/main" id="{D624F664-F688-ED40-9D50-B7C9EDD106DF}"/>
              </a:ext>
            </a:extLst>
          </p:cNvPr>
          <p:cNvSpPr>
            <a:spLocks noGrp="1"/>
          </p:cNvSpPr>
          <p:nvPr>
            <p:ph type="title"/>
          </p:nvPr>
        </p:nvSpPr>
        <p:spPr>
          <a:xfrm>
            <a:off x="249211" y="2465881"/>
            <a:ext cx="11693578" cy="4264703"/>
          </a:xfrm>
        </p:spPr>
        <p:txBody>
          <a:bodyPr>
            <a:noAutofit/>
          </a:bodyPr>
          <a:lstStyle/>
          <a:p>
            <a:r>
              <a:rPr lang="en-US" sz="3600" dirty="0">
                <a:latin typeface="Helvetica" pitchFamily="2" charset="0"/>
              </a:rPr>
              <a:t>About this Toolkit</a:t>
            </a:r>
            <a:br>
              <a:rPr lang="en-US" sz="2000" dirty="0"/>
            </a:br>
            <a:br>
              <a:rPr lang="en-US" sz="2000" dirty="0"/>
            </a:br>
            <a:r>
              <a:rPr lang="en-US" sz="2000" dirty="0"/>
              <a:t>This Living Income Toolkit Slide Deck was designed as a support resources for companies developing the strategies on living income. Please feel free to use the deck for your own purposes, while maintaining the crediting included. All information is a supplement to the Toolkit </a:t>
            </a:r>
            <a:r>
              <a:rPr lang="en-US" sz="2000" b="1" dirty="0">
                <a:solidFill>
                  <a:srgbClr val="AFB74D"/>
                </a:solidFill>
                <a:hlinkClick r:id="rId4">
                  <a:extLst>
                    <a:ext uri="{A12FA001-AC4F-418D-AE19-62706E023703}">
                      <ahyp:hlinkClr xmlns:ahyp="http://schemas.microsoft.com/office/drawing/2018/hyperlinkcolor" val="tx"/>
                    </a:ext>
                  </a:extLst>
                </a:hlinkClick>
              </a:rPr>
              <a:t>Guiding steps towards living income in the supply chain: How to mainstream living income in your company’s activities</a:t>
            </a:r>
            <a:r>
              <a:rPr lang="en-US" sz="2000" dirty="0">
                <a:solidFill>
                  <a:srgbClr val="AFB74D"/>
                </a:solidFill>
                <a:hlinkClick r:id="rId4">
                  <a:extLst>
                    <a:ext uri="{A12FA001-AC4F-418D-AE19-62706E023703}">
                      <ahyp:hlinkClr xmlns:ahyp="http://schemas.microsoft.com/office/drawing/2018/hyperlinkcolor" val="tx"/>
                    </a:ext>
                  </a:extLst>
                </a:hlinkClick>
              </a:rPr>
              <a:t>.  </a:t>
            </a:r>
            <a:br>
              <a:rPr lang="en-US" sz="2000" dirty="0"/>
            </a:br>
            <a:br>
              <a:rPr lang="en-US" sz="2000" dirty="0"/>
            </a:br>
            <a:r>
              <a:rPr lang="en-US" sz="1600" dirty="0"/>
              <a:t>The complete Toolkit PDF is available online here: </a:t>
            </a:r>
            <a:br>
              <a:rPr lang="en-US" sz="1600" dirty="0"/>
            </a:br>
            <a:r>
              <a:rPr lang="en-US" sz="1100" dirty="0">
                <a:hlinkClick r:id="rId4"/>
              </a:rPr>
              <a:t>https://c69aa8ac-6965-42b2-abb7-0f0b86c23d2e.filesusr.com/ugd/0c5ab3_8d2a4af1e03a43bbbea042551a19181f.pdf</a:t>
            </a:r>
            <a:br>
              <a:rPr lang="en-US" sz="1600" dirty="0"/>
            </a:br>
            <a:br>
              <a:rPr lang="en-US" sz="1600" dirty="0"/>
            </a:br>
            <a:r>
              <a:rPr lang="en-US" sz="1600" i="1" dirty="0"/>
              <a:t>Other slide deck ppt resources are forthcoming, and will follow the Toolkit Sections “Make the Case” and “Take action &amp; Monitor Results”.</a:t>
            </a:r>
            <a:endParaRPr lang="en-US" sz="2000" i="1" dirty="0"/>
          </a:p>
        </p:txBody>
      </p:sp>
    </p:spTree>
    <p:extLst>
      <p:ext uri="{BB962C8B-B14F-4D97-AF65-F5344CB8AC3E}">
        <p14:creationId xmlns:p14="http://schemas.microsoft.com/office/powerpoint/2010/main" val="3529958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B63F7-5650-C348-9548-8CD3F18B37D3}"/>
              </a:ext>
            </a:extLst>
          </p:cNvPr>
          <p:cNvSpPr>
            <a:spLocks noGrp="1"/>
          </p:cNvSpPr>
          <p:nvPr>
            <p:ph idx="1"/>
          </p:nvPr>
        </p:nvSpPr>
        <p:spPr>
          <a:xfrm>
            <a:off x="1323436" y="1329207"/>
            <a:ext cx="9318686" cy="4919243"/>
          </a:xfrm>
        </p:spPr>
        <p:txBody>
          <a:bodyPr vert="horz" lIns="91440" tIns="45720" rIns="91440" bIns="45720" rtlCol="0" anchor="t">
            <a:normAutofit/>
          </a:bodyPr>
          <a:lstStyle/>
          <a:p>
            <a:pPr marL="0" indent="0">
              <a:buNone/>
            </a:pPr>
            <a:r>
              <a:rPr lang="en-US" sz="3000" dirty="0">
                <a:latin typeface="Calibri Light"/>
                <a:cs typeface="Calibri Light"/>
              </a:rPr>
              <a:t>Examples of National and EU mandatory schemes on business &amp; human rights.</a:t>
            </a:r>
            <a:br>
              <a:rPr lang="en-US" sz="2000" dirty="0">
                <a:latin typeface="Calibri Light"/>
              </a:rPr>
            </a:br>
            <a:endParaRPr lang="en-US" sz="2000" dirty="0">
              <a:latin typeface="Calibri Light"/>
              <a:cs typeface="Calibri"/>
            </a:endParaRPr>
          </a:p>
          <a:p>
            <a:r>
              <a:rPr lang="en-US" sz="2000" dirty="0">
                <a:latin typeface="Calibri Light"/>
                <a:cs typeface="Calibri Light"/>
              </a:rPr>
              <a:t>Dutch Child Labor Due Diligence Law (2019)</a:t>
            </a:r>
          </a:p>
          <a:p>
            <a:r>
              <a:rPr lang="en-US" sz="2000" dirty="0">
                <a:latin typeface="Calibri Light"/>
                <a:cs typeface="Calibri Light"/>
              </a:rPr>
              <a:t>Australian Modern Slavery Act (MSA) (2018)</a:t>
            </a:r>
          </a:p>
          <a:p>
            <a:r>
              <a:rPr lang="en-US" sz="2000" dirty="0">
                <a:latin typeface="Calibri Light"/>
                <a:cs typeface="Calibri Light"/>
              </a:rPr>
              <a:t>New South Wales MSA (2018)</a:t>
            </a:r>
          </a:p>
          <a:p>
            <a:r>
              <a:rPr lang="en-US" sz="2000" dirty="0">
                <a:latin typeface="Calibri Light"/>
                <a:cs typeface="Calibri Light"/>
              </a:rPr>
              <a:t>French Duty of Vigilance law (2017)</a:t>
            </a:r>
          </a:p>
          <a:p>
            <a:r>
              <a:rPr lang="en-US" sz="2000" dirty="0">
                <a:latin typeface="Calibri Light"/>
                <a:cs typeface="Calibri Light"/>
              </a:rPr>
              <a:t>EU Regulation 2017 / 821 on conflict minerals</a:t>
            </a:r>
          </a:p>
          <a:p>
            <a:r>
              <a:rPr lang="en-US" sz="2000" dirty="0">
                <a:latin typeface="Calibri Light"/>
                <a:cs typeface="Calibri Light"/>
              </a:rPr>
              <a:t>UK Modern Slavery Act (2015)</a:t>
            </a:r>
          </a:p>
          <a:p>
            <a:r>
              <a:rPr lang="en-US" sz="2000" dirty="0">
                <a:latin typeface="Calibri Light"/>
                <a:cs typeface="Calibri Light"/>
              </a:rPr>
              <a:t>EU Directive 2014 / 95 on non-financial reporting (2014)</a:t>
            </a:r>
          </a:p>
          <a:p>
            <a:r>
              <a:rPr lang="en-US" sz="2000" dirty="0">
                <a:latin typeface="Calibri Light"/>
                <a:cs typeface="Calibri Light"/>
              </a:rPr>
              <a:t>US California Transparency in Supply Chains Act (2010)</a:t>
            </a:r>
          </a:p>
          <a:p>
            <a:r>
              <a:rPr lang="en-US" sz="2000" dirty="0">
                <a:latin typeface="Calibri Light"/>
                <a:cs typeface="Calibri Light"/>
              </a:rPr>
              <a:t>US Dodd Frank Act (2010)</a:t>
            </a:r>
          </a:p>
          <a:p>
            <a:endParaRPr lang="en-US" dirty="0">
              <a:latin typeface="Calibri Light"/>
              <a:cs typeface="Calibri Light"/>
            </a:endParaRPr>
          </a:p>
        </p:txBody>
      </p:sp>
      <p:sp>
        <p:nvSpPr>
          <p:cNvPr id="7" name="Title 2">
            <a:extLst>
              <a:ext uri="{FF2B5EF4-FFF2-40B4-BE49-F238E27FC236}">
                <a16:creationId xmlns:a16="http://schemas.microsoft.com/office/drawing/2014/main" id="{648C484D-2E80-CB40-8B03-F6197430CEB2}"/>
              </a:ext>
            </a:extLst>
          </p:cNvPr>
          <p:cNvSpPr>
            <a:spLocks noGrp="1"/>
          </p:cNvSpPr>
          <p:nvPr>
            <p:ph type="title"/>
          </p:nvPr>
        </p:nvSpPr>
        <p:spPr>
          <a:xfrm>
            <a:off x="1295400" y="254790"/>
            <a:ext cx="10515600" cy="1325563"/>
          </a:xfrm>
        </p:spPr>
        <p:txBody>
          <a:bodyPr>
            <a:normAutofit/>
          </a:bodyPr>
          <a:lstStyle/>
          <a:p>
            <a:r>
              <a:rPr lang="en-US" dirty="0"/>
              <a:t>Human Rights</a:t>
            </a:r>
            <a:endParaRPr lang="en-US" sz="2200" dirty="0"/>
          </a:p>
        </p:txBody>
      </p:sp>
      <p:sp>
        <p:nvSpPr>
          <p:cNvPr id="8" name="Hexagon 7">
            <a:extLst>
              <a:ext uri="{FF2B5EF4-FFF2-40B4-BE49-F238E27FC236}">
                <a16:creationId xmlns:a16="http://schemas.microsoft.com/office/drawing/2014/main" id="{CBCDB02D-DD75-DD4E-B42A-0C33ACB2B5CB}"/>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cap="all" dirty="0">
                <a:latin typeface="Arial" panose="020B0604020202020204" pitchFamily="34" charset="0"/>
                <a:cs typeface="Arial" panose="020B0604020202020204" pitchFamily="34" charset="0"/>
              </a:rPr>
              <a:t>HUMAN RIGHTS</a:t>
            </a:r>
          </a:p>
        </p:txBody>
      </p:sp>
    </p:spTree>
    <p:extLst>
      <p:ext uri="{BB962C8B-B14F-4D97-AF65-F5344CB8AC3E}">
        <p14:creationId xmlns:p14="http://schemas.microsoft.com/office/powerpoint/2010/main" val="309618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7AEB-38BC-1542-A737-A1F1DF21C7AA}"/>
              </a:ext>
            </a:extLst>
          </p:cNvPr>
          <p:cNvSpPr>
            <a:spLocks noGrp="1"/>
          </p:cNvSpPr>
          <p:nvPr>
            <p:ph type="title"/>
          </p:nvPr>
        </p:nvSpPr>
        <p:spPr>
          <a:xfrm>
            <a:off x="304667" y="927961"/>
            <a:ext cx="10515600" cy="1325563"/>
          </a:xfrm>
        </p:spPr>
        <p:txBody>
          <a:bodyPr>
            <a:normAutofit/>
          </a:bodyPr>
          <a:lstStyle/>
          <a:p>
            <a:pPr algn="ctr"/>
            <a:r>
              <a:rPr lang="en-US" sz="3200" dirty="0"/>
              <a:t>With Increased visibility comes great responsibility</a:t>
            </a:r>
            <a:endParaRPr lang="en-US" sz="3200" dirty="0">
              <a:cs typeface="Calibri Light"/>
            </a:endParaRPr>
          </a:p>
        </p:txBody>
      </p:sp>
      <p:sp>
        <p:nvSpPr>
          <p:cNvPr id="3" name="Text Placeholder 2">
            <a:extLst>
              <a:ext uri="{FF2B5EF4-FFF2-40B4-BE49-F238E27FC236}">
                <a16:creationId xmlns:a16="http://schemas.microsoft.com/office/drawing/2014/main" id="{FDF8D38C-389B-774F-8915-756AA196A4A8}"/>
              </a:ext>
            </a:extLst>
          </p:cNvPr>
          <p:cNvSpPr>
            <a:spLocks noGrp="1"/>
          </p:cNvSpPr>
          <p:nvPr>
            <p:ph idx="4294967295"/>
          </p:nvPr>
        </p:nvSpPr>
        <p:spPr>
          <a:xfrm>
            <a:off x="1439401" y="2477076"/>
            <a:ext cx="3876795" cy="787819"/>
          </a:xfrm>
        </p:spPr>
        <p:txBody>
          <a:bodyPr vert="horz" lIns="91440" tIns="45720" rIns="91440" bIns="45720" rtlCol="0" anchor="t">
            <a:normAutofit/>
          </a:bodyPr>
          <a:lstStyle/>
          <a:p>
            <a:pPr marL="0" indent="0">
              <a:buNone/>
            </a:pPr>
            <a:r>
              <a:rPr lang="en-US" sz="1600" dirty="0">
                <a:latin typeface="Calibri Light"/>
                <a:cs typeface="Calibri Light"/>
                <a:sym typeface="Wingdings" pitchFamily="2" charset="2"/>
              </a:rPr>
              <a:t>Companies can gain loyalty and respect by showcasing powerful farm stories of happy farmers growing great quality product</a:t>
            </a:r>
            <a:endParaRPr lang="en-US" sz="1600" dirty="0">
              <a:latin typeface="Calibri Light"/>
              <a:cs typeface="Calibri Light"/>
            </a:endParaRPr>
          </a:p>
        </p:txBody>
      </p:sp>
      <p:sp>
        <p:nvSpPr>
          <p:cNvPr id="5" name="TextBox 4">
            <a:extLst>
              <a:ext uri="{FF2B5EF4-FFF2-40B4-BE49-F238E27FC236}">
                <a16:creationId xmlns:a16="http://schemas.microsoft.com/office/drawing/2014/main" id="{081EEAD9-359A-5A4D-9BC3-2AC7B50D4CD1}"/>
              </a:ext>
            </a:extLst>
          </p:cNvPr>
          <p:cNvSpPr txBox="1"/>
          <p:nvPr/>
        </p:nvSpPr>
        <p:spPr>
          <a:xfrm>
            <a:off x="6134122" y="2433774"/>
            <a:ext cx="3922842" cy="830997"/>
          </a:xfrm>
          <a:prstGeom prst="rect">
            <a:avLst/>
          </a:prstGeom>
          <a:noFill/>
        </p:spPr>
        <p:txBody>
          <a:bodyPr wrap="square" lIns="91440" tIns="45720" rIns="91440" bIns="45720" rtlCol="0" anchor="t">
            <a:spAutoFit/>
          </a:bodyPr>
          <a:lstStyle/>
          <a:p>
            <a:r>
              <a:rPr lang="en-US" sz="1600" dirty="0">
                <a:latin typeface="Calibri Light"/>
                <a:cs typeface="Calibri Light"/>
                <a:sym typeface="Wingdings" pitchFamily="2" charset="2"/>
              </a:rPr>
              <a:t>Companies can experience negative backlash when allegations of farmer exploitation at the hands of wealthy companies comes to light </a:t>
            </a:r>
            <a:endParaRPr lang="en-US" sz="1600" dirty="0">
              <a:latin typeface="Calibri Light"/>
              <a:cs typeface="Calibri Light"/>
            </a:endParaRPr>
          </a:p>
        </p:txBody>
      </p:sp>
      <p:cxnSp>
        <p:nvCxnSpPr>
          <p:cNvPr id="7" name="Straight Connector 6">
            <a:extLst>
              <a:ext uri="{FF2B5EF4-FFF2-40B4-BE49-F238E27FC236}">
                <a16:creationId xmlns:a16="http://schemas.microsoft.com/office/drawing/2014/main" id="{30105F27-1BFC-0649-B091-6542AADB5024}"/>
              </a:ext>
            </a:extLst>
          </p:cNvPr>
          <p:cNvCxnSpPr/>
          <p:nvPr/>
        </p:nvCxnSpPr>
        <p:spPr>
          <a:xfrm flipH="1">
            <a:off x="5803443" y="2694324"/>
            <a:ext cx="7188" cy="3766333"/>
          </a:xfrm>
          <a:prstGeom prst="line">
            <a:avLst/>
          </a:prstGeom>
          <a:ln>
            <a:solidFill>
              <a:srgbClr val="AFB74D"/>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95FE75B-F257-F94D-914B-263832E8D546}"/>
              </a:ext>
            </a:extLst>
          </p:cNvPr>
          <p:cNvSpPr txBox="1"/>
          <p:nvPr/>
        </p:nvSpPr>
        <p:spPr>
          <a:xfrm rot="10800000" flipV="1">
            <a:off x="3910775" y="3844186"/>
            <a:ext cx="1786255" cy="1815882"/>
          </a:xfrm>
          <a:prstGeom prst="rect">
            <a:avLst/>
          </a:prstGeom>
          <a:noFill/>
        </p:spPr>
        <p:txBody>
          <a:bodyPr wrap="square" lIns="91440" tIns="45720" rIns="91440" bIns="45720" rtlCol="0" anchor="t">
            <a:spAutoFit/>
          </a:bodyPr>
          <a:lstStyle/>
          <a:p>
            <a:r>
              <a:rPr lang="en-US" sz="1400" dirty="0">
                <a:latin typeface="Calibri Light"/>
                <a:cs typeface="Calibri Light"/>
              </a:rPr>
              <a:t>The Livelihoods Fund for Family Farming (L3F) “</a:t>
            </a:r>
            <a:r>
              <a:rPr lang="en-US" sz="1400" i="1" dirty="0">
                <a:latin typeface="Calibri Light"/>
                <a:cs typeface="Calibri Light"/>
              </a:rPr>
              <a:t>We focus on agriculture and smallholder farmers who represent a major part of the companies’ supply,”</a:t>
            </a:r>
            <a:endParaRPr lang="en-US" sz="1400" dirty="0">
              <a:latin typeface="Calibri Light"/>
              <a:cs typeface="Calibri Light"/>
            </a:endParaRPr>
          </a:p>
        </p:txBody>
      </p:sp>
      <p:sp>
        <p:nvSpPr>
          <p:cNvPr id="11" name="TextBox 10">
            <a:extLst>
              <a:ext uri="{FF2B5EF4-FFF2-40B4-BE49-F238E27FC236}">
                <a16:creationId xmlns:a16="http://schemas.microsoft.com/office/drawing/2014/main" id="{D01385E2-0CEB-D643-8DCD-5CC8C722CA3E}"/>
              </a:ext>
            </a:extLst>
          </p:cNvPr>
          <p:cNvSpPr txBox="1"/>
          <p:nvPr/>
        </p:nvSpPr>
        <p:spPr>
          <a:xfrm>
            <a:off x="9688769" y="3446932"/>
            <a:ext cx="1722066" cy="2677656"/>
          </a:xfrm>
          <a:prstGeom prst="rect">
            <a:avLst/>
          </a:prstGeom>
          <a:noFill/>
        </p:spPr>
        <p:txBody>
          <a:bodyPr wrap="square" lIns="91440" tIns="45720" rIns="91440" bIns="45720" rtlCol="0" anchor="t">
            <a:spAutoFit/>
          </a:bodyPr>
          <a:lstStyle/>
          <a:p>
            <a:r>
              <a:rPr lang="en-US" sz="1400" i="1" dirty="0">
                <a:latin typeface="Calibri Light"/>
                <a:cs typeface="Calibri Light"/>
              </a:rPr>
              <a:t>In spite of Madagascar’s lushness, hunger is never far away for many of the island’s 25m people. Nearly one in two children are stunted, meaning they are likely to grow up either physically or mentally disadvantaged.</a:t>
            </a:r>
          </a:p>
        </p:txBody>
      </p:sp>
      <p:sp>
        <p:nvSpPr>
          <p:cNvPr id="12" name="TextBox 11">
            <a:extLst>
              <a:ext uri="{FF2B5EF4-FFF2-40B4-BE49-F238E27FC236}">
                <a16:creationId xmlns:a16="http://schemas.microsoft.com/office/drawing/2014/main" id="{3CA88AE9-0603-8640-B004-3FD3BA851EB1}"/>
              </a:ext>
            </a:extLst>
          </p:cNvPr>
          <p:cNvSpPr txBox="1"/>
          <p:nvPr/>
        </p:nvSpPr>
        <p:spPr>
          <a:xfrm>
            <a:off x="9688348" y="6031015"/>
            <a:ext cx="1529586" cy="276999"/>
          </a:xfrm>
          <a:prstGeom prst="rect">
            <a:avLst/>
          </a:prstGeom>
          <a:noFill/>
        </p:spPr>
        <p:txBody>
          <a:bodyPr wrap="none" lIns="91440" tIns="45720" rIns="91440" bIns="45720" rtlCol="0" anchor="t">
            <a:spAutoFit/>
          </a:bodyPr>
          <a:lstStyle/>
          <a:p>
            <a:r>
              <a:rPr lang="en-US" sz="1200" dirty="0">
                <a:latin typeface="Calibri Light"/>
                <a:cs typeface="Calibri Light"/>
              </a:rPr>
              <a:t>Financial Times, 2018</a:t>
            </a:r>
          </a:p>
        </p:txBody>
      </p:sp>
      <p:sp>
        <p:nvSpPr>
          <p:cNvPr id="13" name="TextBox 12">
            <a:extLst>
              <a:ext uri="{FF2B5EF4-FFF2-40B4-BE49-F238E27FC236}">
                <a16:creationId xmlns:a16="http://schemas.microsoft.com/office/drawing/2014/main" id="{A1B83A0B-159C-BF4B-A4C2-C6A56922D1B7}"/>
              </a:ext>
            </a:extLst>
          </p:cNvPr>
          <p:cNvSpPr txBox="1"/>
          <p:nvPr/>
        </p:nvSpPr>
        <p:spPr>
          <a:xfrm>
            <a:off x="3912100" y="5582381"/>
            <a:ext cx="1099981" cy="276999"/>
          </a:xfrm>
          <a:prstGeom prst="rect">
            <a:avLst/>
          </a:prstGeom>
          <a:noFill/>
        </p:spPr>
        <p:txBody>
          <a:bodyPr wrap="none" lIns="91440" tIns="45720" rIns="91440" bIns="45720" rtlCol="0" anchor="t">
            <a:spAutoFit/>
          </a:bodyPr>
          <a:lstStyle/>
          <a:p>
            <a:r>
              <a:rPr lang="en-US" sz="1200" dirty="0">
                <a:latin typeface="Calibri Light"/>
                <a:cs typeface="Calibri Light"/>
              </a:rPr>
              <a:t>Medium, 2017</a:t>
            </a:r>
          </a:p>
        </p:txBody>
      </p:sp>
      <p:pic>
        <p:nvPicPr>
          <p:cNvPr id="15" name="Picture 14">
            <a:extLst>
              <a:ext uri="{FF2B5EF4-FFF2-40B4-BE49-F238E27FC236}">
                <a16:creationId xmlns:a16="http://schemas.microsoft.com/office/drawing/2014/main" id="{F59017BE-9F87-EF45-8417-50485352F19A}"/>
              </a:ext>
            </a:extLst>
          </p:cNvPr>
          <p:cNvPicPr>
            <a:picLocks noChangeAspect="1"/>
          </p:cNvPicPr>
          <p:nvPr/>
        </p:nvPicPr>
        <p:blipFill>
          <a:blip r:embed="rId3"/>
          <a:stretch>
            <a:fillRect/>
          </a:stretch>
        </p:blipFill>
        <p:spPr>
          <a:xfrm>
            <a:off x="1501483" y="3395224"/>
            <a:ext cx="2250456" cy="3062770"/>
          </a:xfrm>
          <a:prstGeom prst="rect">
            <a:avLst/>
          </a:prstGeom>
        </p:spPr>
      </p:pic>
      <p:pic>
        <p:nvPicPr>
          <p:cNvPr id="16" name="Picture 15">
            <a:extLst>
              <a:ext uri="{FF2B5EF4-FFF2-40B4-BE49-F238E27FC236}">
                <a16:creationId xmlns:a16="http://schemas.microsoft.com/office/drawing/2014/main" id="{95B01EFB-70F9-6A49-877D-92A7451659BC}"/>
              </a:ext>
            </a:extLst>
          </p:cNvPr>
          <p:cNvPicPr>
            <a:picLocks noChangeAspect="1"/>
          </p:cNvPicPr>
          <p:nvPr/>
        </p:nvPicPr>
        <p:blipFill rotWithShape="1">
          <a:blip r:embed="rId4"/>
          <a:srcRect l="14046" t="941" r="-828" b="-847"/>
          <a:stretch/>
        </p:blipFill>
        <p:spPr>
          <a:xfrm>
            <a:off x="6195650" y="3395624"/>
            <a:ext cx="3352483" cy="2966518"/>
          </a:xfrm>
          <a:prstGeom prst="rect">
            <a:avLst/>
          </a:prstGeom>
        </p:spPr>
      </p:pic>
      <p:sp>
        <p:nvSpPr>
          <p:cNvPr id="18" name="Title 2">
            <a:extLst>
              <a:ext uri="{FF2B5EF4-FFF2-40B4-BE49-F238E27FC236}">
                <a16:creationId xmlns:a16="http://schemas.microsoft.com/office/drawing/2014/main" id="{782A0B97-0BB8-3B42-8846-EB3158C3EB0C}"/>
              </a:ext>
            </a:extLst>
          </p:cNvPr>
          <p:cNvSpPr txBox="1">
            <a:spLocks/>
          </p:cNvSpPr>
          <p:nvPr/>
        </p:nvSpPr>
        <p:spPr>
          <a:xfrm>
            <a:off x="1295400" y="2547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Reputation</a:t>
            </a:r>
            <a:endParaRPr lang="en-US" sz="2200" dirty="0"/>
          </a:p>
        </p:txBody>
      </p:sp>
      <p:sp>
        <p:nvSpPr>
          <p:cNvPr id="19" name="Hexagon 18">
            <a:extLst>
              <a:ext uri="{FF2B5EF4-FFF2-40B4-BE49-F238E27FC236}">
                <a16:creationId xmlns:a16="http://schemas.microsoft.com/office/drawing/2014/main" id="{C1F571ED-4337-A24D-8FBD-7192C4F3B2C4}"/>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cap="all" dirty="0">
                <a:latin typeface="Arial" panose="020B0604020202020204" pitchFamily="34" charset="0"/>
                <a:cs typeface="Arial" panose="020B0604020202020204" pitchFamily="34" charset="0"/>
              </a:rPr>
              <a:t>Reputation</a:t>
            </a:r>
          </a:p>
        </p:txBody>
      </p:sp>
      <p:sp>
        <p:nvSpPr>
          <p:cNvPr id="4" name="TextBox 3">
            <a:extLst>
              <a:ext uri="{FF2B5EF4-FFF2-40B4-BE49-F238E27FC236}">
                <a16:creationId xmlns:a16="http://schemas.microsoft.com/office/drawing/2014/main" id="{0A6DC602-6288-D446-8AE2-560446A66899}"/>
              </a:ext>
            </a:extLst>
          </p:cNvPr>
          <p:cNvSpPr txBox="1"/>
          <p:nvPr/>
        </p:nvSpPr>
        <p:spPr>
          <a:xfrm>
            <a:off x="-230038" y="1954294"/>
            <a:ext cx="12192000" cy="707886"/>
          </a:xfrm>
          <a:prstGeom prst="rect">
            <a:avLst/>
          </a:prstGeom>
          <a:noFill/>
        </p:spPr>
        <p:txBody>
          <a:bodyPr wrap="square" lIns="91440" tIns="45720" rIns="91440" bIns="45720" rtlCol="0" anchor="t">
            <a:spAutoFit/>
          </a:bodyPr>
          <a:lstStyle/>
          <a:p>
            <a:pPr algn="ctr"/>
            <a:r>
              <a:rPr lang="en-US" sz="2000" dirty="0">
                <a:solidFill>
                  <a:srgbClr val="AFB74D"/>
                </a:solidFill>
              </a:rPr>
              <a:t>An Example from the Vanilla Sector</a:t>
            </a:r>
            <a:endParaRPr lang="en-US" sz="2000" dirty="0">
              <a:solidFill>
                <a:srgbClr val="AFB74D"/>
              </a:solidFill>
              <a:cs typeface="Calibri"/>
            </a:endParaRPr>
          </a:p>
          <a:p>
            <a:pPr algn="ctr"/>
            <a:endParaRPr lang="en-US" sz="2000" dirty="0">
              <a:solidFill>
                <a:srgbClr val="AFB74D"/>
              </a:solidFill>
              <a:cs typeface="Calibri"/>
            </a:endParaRPr>
          </a:p>
        </p:txBody>
      </p:sp>
    </p:spTree>
    <p:extLst>
      <p:ext uri="{BB962C8B-B14F-4D97-AF65-F5344CB8AC3E}">
        <p14:creationId xmlns:p14="http://schemas.microsoft.com/office/powerpoint/2010/main" val="1328935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34CBD-BAEE-1649-8BC7-C4D940B4004F}"/>
              </a:ext>
            </a:extLst>
          </p:cNvPr>
          <p:cNvPicPr>
            <a:picLocks noChangeAspect="1"/>
          </p:cNvPicPr>
          <p:nvPr/>
        </p:nvPicPr>
        <p:blipFill rotWithShape="1">
          <a:blip r:embed="rId3"/>
          <a:srcRect t="7619" b="5324"/>
          <a:stretch/>
        </p:blipFill>
        <p:spPr>
          <a:xfrm>
            <a:off x="2496457" y="94768"/>
            <a:ext cx="9953814" cy="6903499"/>
          </a:xfrm>
          <a:prstGeom prst="rect">
            <a:avLst/>
          </a:prstGeom>
        </p:spPr>
      </p:pic>
      <p:sp>
        <p:nvSpPr>
          <p:cNvPr id="12" name="TextBox 11">
            <a:extLst>
              <a:ext uri="{FF2B5EF4-FFF2-40B4-BE49-F238E27FC236}">
                <a16:creationId xmlns:a16="http://schemas.microsoft.com/office/drawing/2014/main" id="{C2AC0808-9621-6E4D-9CA5-07601E1C042D}"/>
              </a:ext>
            </a:extLst>
          </p:cNvPr>
          <p:cNvSpPr txBox="1"/>
          <p:nvPr/>
        </p:nvSpPr>
        <p:spPr>
          <a:xfrm>
            <a:off x="1325421" y="1501099"/>
            <a:ext cx="2761343" cy="2308324"/>
          </a:xfrm>
          <a:prstGeom prst="rect">
            <a:avLst/>
          </a:prstGeom>
          <a:noFill/>
        </p:spPr>
        <p:txBody>
          <a:bodyPr wrap="square" lIns="91440" tIns="45720" rIns="91440" bIns="45720" rtlCol="0" anchor="t">
            <a:spAutoFit/>
          </a:bodyPr>
          <a:lstStyle/>
          <a:p>
            <a:r>
              <a:rPr lang="en-US" dirty="0">
                <a:latin typeface="Calibri Light"/>
                <a:cs typeface="Calibri Light"/>
              </a:rPr>
              <a:t>The website Behind the Brands (shown on the screen to the right) is one of many websites on which civil society organisations monitor company behavior and inform consumers.</a:t>
            </a:r>
            <a:endParaRPr lang="en-US" dirty="0"/>
          </a:p>
          <a:p>
            <a:endParaRPr lang="en-US" dirty="0">
              <a:latin typeface="Calibri Light"/>
              <a:cs typeface="Calibri Light"/>
            </a:endParaRPr>
          </a:p>
        </p:txBody>
      </p:sp>
      <p:sp>
        <p:nvSpPr>
          <p:cNvPr id="8" name="Title 2">
            <a:extLst>
              <a:ext uri="{FF2B5EF4-FFF2-40B4-BE49-F238E27FC236}">
                <a16:creationId xmlns:a16="http://schemas.microsoft.com/office/drawing/2014/main" id="{8AE21FF7-280E-8D41-B64A-79F1FF97333A}"/>
              </a:ext>
            </a:extLst>
          </p:cNvPr>
          <p:cNvSpPr txBox="1">
            <a:spLocks/>
          </p:cNvSpPr>
          <p:nvPr/>
        </p:nvSpPr>
        <p:spPr>
          <a:xfrm>
            <a:off x="1295400" y="2547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Reputation</a:t>
            </a:r>
            <a:endParaRPr lang="en-US" sz="2200" dirty="0"/>
          </a:p>
        </p:txBody>
      </p:sp>
      <p:sp>
        <p:nvSpPr>
          <p:cNvPr id="9" name="Hexagon 8">
            <a:extLst>
              <a:ext uri="{FF2B5EF4-FFF2-40B4-BE49-F238E27FC236}">
                <a16:creationId xmlns:a16="http://schemas.microsoft.com/office/drawing/2014/main" id="{47171FDD-846C-B64D-80FB-CA89BE496FF3}"/>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cap="all" dirty="0">
                <a:latin typeface="Arial" panose="020B0604020202020204" pitchFamily="34" charset="0"/>
                <a:cs typeface="Arial" panose="020B0604020202020204" pitchFamily="34" charset="0"/>
              </a:rPr>
              <a:t>Reputation</a:t>
            </a:r>
          </a:p>
        </p:txBody>
      </p:sp>
    </p:spTree>
    <p:extLst>
      <p:ext uri="{BB962C8B-B14F-4D97-AF65-F5344CB8AC3E}">
        <p14:creationId xmlns:p14="http://schemas.microsoft.com/office/powerpoint/2010/main" val="1868654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7D7E1-F32D-2142-B816-FDD8EA59D1AF}"/>
              </a:ext>
            </a:extLst>
          </p:cNvPr>
          <p:cNvPicPr>
            <a:picLocks noChangeAspect="1"/>
          </p:cNvPicPr>
          <p:nvPr/>
        </p:nvPicPr>
        <p:blipFill>
          <a:blip r:embed="rId3"/>
          <a:stretch>
            <a:fillRect/>
          </a:stretch>
        </p:blipFill>
        <p:spPr>
          <a:xfrm>
            <a:off x="1426950" y="2455245"/>
            <a:ext cx="5952721" cy="4118110"/>
          </a:xfrm>
          <a:prstGeom prst="rect">
            <a:avLst/>
          </a:prstGeom>
        </p:spPr>
      </p:pic>
      <p:sp>
        <p:nvSpPr>
          <p:cNvPr id="4" name="TextBox 3">
            <a:extLst>
              <a:ext uri="{FF2B5EF4-FFF2-40B4-BE49-F238E27FC236}">
                <a16:creationId xmlns:a16="http://schemas.microsoft.com/office/drawing/2014/main" id="{C5AAC5AF-9AA3-7349-8979-7BF3DC799DD4}"/>
              </a:ext>
            </a:extLst>
          </p:cNvPr>
          <p:cNvSpPr txBox="1"/>
          <p:nvPr/>
        </p:nvSpPr>
        <p:spPr>
          <a:xfrm>
            <a:off x="1340529" y="1318124"/>
            <a:ext cx="10241710" cy="954107"/>
          </a:xfrm>
          <a:prstGeom prst="rect">
            <a:avLst/>
          </a:prstGeom>
          <a:noFill/>
        </p:spPr>
        <p:txBody>
          <a:bodyPr wrap="square" lIns="91440" tIns="45720" rIns="91440" bIns="45720" rtlCol="0" anchor="t">
            <a:spAutoFit/>
          </a:bodyPr>
          <a:lstStyle/>
          <a:p>
            <a:r>
              <a:rPr lang="en-US" sz="2800" dirty="0">
                <a:latin typeface="Calibri Light"/>
                <a:cs typeface="Calibri Light"/>
              </a:rPr>
              <a:t>If farmers cannot invest in their farms, companies may not be able to source the quality ingredients their customers expect in the future.</a:t>
            </a:r>
          </a:p>
        </p:txBody>
      </p:sp>
      <p:sp>
        <p:nvSpPr>
          <p:cNvPr id="8" name="Title 2">
            <a:extLst>
              <a:ext uri="{FF2B5EF4-FFF2-40B4-BE49-F238E27FC236}">
                <a16:creationId xmlns:a16="http://schemas.microsoft.com/office/drawing/2014/main" id="{CADE8677-0ABF-6447-8755-98C65AC673C6}"/>
              </a:ext>
            </a:extLst>
          </p:cNvPr>
          <p:cNvSpPr txBox="1">
            <a:spLocks/>
          </p:cNvSpPr>
          <p:nvPr/>
        </p:nvSpPr>
        <p:spPr>
          <a:xfrm>
            <a:off x="1295400" y="2547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Supply Security</a:t>
            </a:r>
          </a:p>
        </p:txBody>
      </p:sp>
      <p:sp>
        <p:nvSpPr>
          <p:cNvPr id="9" name="Hexagon 8">
            <a:extLst>
              <a:ext uri="{FF2B5EF4-FFF2-40B4-BE49-F238E27FC236}">
                <a16:creationId xmlns:a16="http://schemas.microsoft.com/office/drawing/2014/main" id="{31E250D6-86A1-D846-84A7-FD381E53EB63}"/>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rIns="45720" rtlCol="0" anchor="ctr"/>
          <a:lstStyle/>
          <a:p>
            <a:pPr algn="ctr"/>
            <a:r>
              <a:rPr lang="en-US" sz="800" cap="all" dirty="0">
                <a:latin typeface="Arial" panose="020B0604020202020204" pitchFamily="34" charset="0"/>
                <a:cs typeface="Arial" panose="020B0604020202020204" pitchFamily="34" charset="0"/>
              </a:rPr>
              <a:t>Supply </a:t>
            </a:r>
          </a:p>
          <a:p>
            <a:pPr algn="ctr"/>
            <a:r>
              <a:rPr lang="en-US" sz="800" cap="all" dirty="0">
                <a:latin typeface="Arial" panose="020B0604020202020204" pitchFamily="34" charset="0"/>
                <a:cs typeface="Arial" panose="020B0604020202020204" pitchFamily="34" charset="0"/>
              </a:rPr>
              <a:t>Security</a:t>
            </a:r>
          </a:p>
        </p:txBody>
      </p:sp>
    </p:spTree>
    <p:extLst>
      <p:ext uri="{BB962C8B-B14F-4D97-AF65-F5344CB8AC3E}">
        <p14:creationId xmlns:p14="http://schemas.microsoft.com/office/powerpoint/2010/main" val="2075903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75BEE-B5FF-E44E-8764-FFE04B6CE15D}"/>
              </a:ext>
            </a:extLst>
          </p:cNvPr>
          <p:cNvPicPr>
            <a:picLocks noChangeAspect="1"/>
          </p:cNvPicPr>
          <p:nvPr/>
        </p:nvPicPr>
        <p:blipFill>
          <a:blip r:embed="rId3"/>
          <a:stretch>
            <a:fillRect/>
          </a:stretch>
        </p:blipFill>
        <p:spPr>
          <a:xfrm>
            <a:off x="1386043" y="1471433"/>
            <a:ext cx="9419914" cy="4847417"/>
          </a:xfrm>
          <a:prstGeom prst="rect">
            <a:avLst/>
          </a:prstGeom>
        </p:spPr>
      </p:pic>
      <p:sp>
        <p:nvSpPr>
          <p:cNvPr id="6" name="Title 2">
            <a:extLst>
              <a:ext uri="{FF2B5EF4-FFF2-40B4-BE49-F238E27FC236}">
                <a16:creationId xmlns:a16="http://schemas.microsoft.com/office/drawing/2014/main" id="{527F6538-CFCE-0D46-8FA9-DF3E2F12BBE6}"/>
              </a:ext>
            </a:extLst>
          </p:cNvPr>
          <p:cNvSpPr txBox="1">
            <a:spLocks/>
          </p:cNvSpPr>
          <p:nvPr/>
        </p:nvSpPr>
        <p:spPr>
          <a:xfrm>
            <a:off x="1295400" y="2547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Supply Security</a:t>
            </a:r>
          </a:p>
        </p:txBody>
      </p:sp>
      <p:sp>
        <p:nvSpPr>
          <p:cNvPr id="7" name="Hexagon 6">
            <a:extLst>
              <a:ext uri="{FF2B5EF4-FFF2-40B4-BE49-F238E27FC236}">
                <a16:creationId xmlns:a16="http://schemas.microsoft.com/office/drawing/2014/main" id="{515D3C0D-6268-6747-A0D4-D32F4BDCB785}"/>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rIns="45720" rtlCol="0" anchor="ctr"/>
          <a:lstStyle/>
          <a:p>
            <a:pPr algn="ctr"/>
            <a:r>
              <a:rPr lang="en-US" sz="800" cap="all" dirty="0">
                <a:latin typeface="Arial" panose="020B0604020202020204" pitchFamily="34" charset="0"/>
                <a:cs typeface="Arial" panose="020B0604020202020204" pitchFamily="34" charset="0"/>
              </a:rPr>
              <a:t>Supply </a:t>
            </a:r>
          </a:p>
          <a:p>
            <a:pPr algn="ctr"/>
            <a:r>
              <a:rPr lang="en-US" sz="800" cap="all" dirty="0">
                <a:latin typeface="Arial" panose="020B0604020202020204" pitchFamily="34" charset="0"/>
                <a:cs typeface="Arial" panose="020B0604020202020204" pitchFamily="34" charset="0"/>
              </a:rPr>
              <a:t>Security</a:t>
            </a:r>
          </a:p>
        </p:txBody>
      </p:sp>
    </p:spTree>
    <p:extLst>
      <p:ext uri="{BB962C8B-B14F-4D97-AF65-F5344CB8AC3E}">
        <p14:creationId xmlns:p14="http://schemas.microsoft.com/office/powerpoint/2010/main" val="2432151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4790D-A633-6A42-B393-3825968A0302}"/>
              </a:ext>
            </a:extLst>
          </p:cNvPr>
          <p:cNvPicPr>
            <a:picLocks noChangeAspect="1"/>
          </p:cNvPicPr>
          <p:nvPr/>
        </p:nvPicPr>
        <p:blipFill rotWithShape="1">
          <a:blip r:embed="rId3"/>
          <a:srcRect t="17933" b="-85"/>
          <a:stretch/>
        </p:blipFill>
        <p:spPr>
          <a:xfrm>
            <a:off x="1432065" y="2868724"/>
            <a:ext cx="5052906" cy="3612778"/>
          </a:xfrm>
          <a:prstGeom prst="rect">
            <a:avLst/>
          </a:prstGeom>
        </p:spPr>
      </p:pic>
      <p:sp>
        <p:nvSpPr>
          <p:cNvPr id="6" name="TextBox 5">
            <a:extLst>
              <a:ext uri="{FF2B5EF4-FFF2-40B4-BE49-F238E27FC236}">
                <a16:creationId xmlns:a16="http://schemas.microsoft.com/office/drawing/2014/main" id="{CFC99045-60A7-4145-80F7-43D0C41EBC6D}"/>
              </a:ext>
            </a:extLst>
          </p:cNvPr>
          <p:cNvSpPr txBox="1"/>
          <p:nvPr/>
        </p:nvSpPr>
        <p:spPr>
          <a:xfrm>
            <a:off x="1332321" y="1292266"/>
            <a:ext cx="10211806" cy="1384995"/>
          </a:xfrm>
          <a:prstGeom prst="rect">
            <a:avLst/>
          </a:prstGeom>
          <a:noFill/>
        </p:spPr>
        <p:txBody>
          <a:bodyPr wrap="square" lIns="91440" tIns="45720" rIns="91440" bIns="45720" rtlCol="0" anchor="t">
            <a:spAutoFit/>
          </a:bodyPr>
          <a:lstStyle/>
          <a:p>
            <a:r>
              <a:rPr lang="en-US" sz="2800" dirty="0">
                <a:latin typeface="Calibri Light"/>
                <a:cs typeface="Calibri Light"/>
              </a:rPr>
              <a:t>Farmers who are unable to reach a living income and therefore unable to invest in farms are even more susceptible to the effects of climate change which further threatens security of supply. </a:t>
            </a:r>
            <a:r>
              <a:rPr lang="en-US" sz="2800" dirty="0"/>
              <a:t> </a:t>
            </a:r>
          </a:p>
        </p:txBody>
      </p:sp>
      <p:sp>
        <p:nvSpPr>
          <p:cNvPr id="9" name="Title 2">
            <a:extLst>
              <a:ext uri="{FF2B5EF4-FFF2-40B4-BE49-F238E27FC236}">
                <a16:creationId xmlns:a16="http://schemas.microsoft.com/office/drawing/2014/main" id="{991A9698-44B0-7444-81FF-CF045D6BD5AE}"/>
              </a:ext>
            </a:extLst>
          </p:cNvPr>
          <p:cNvSpPr txBox="1">
            <a:spLocks/>
          </p:cNvSpPr>
          <p:nvPr/>
        </p:nvSpPr>
        <p:spPr>
          <a:xfrm>
            <a:off x="1295400" y="2547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Supply Security</a:t>
            </a:r>
          </a:p>
        </p:txBody>
      </p:sp>
      <p:sp>
        <p:nvSpPr>
          <p:cNvPr id="10" name="Hexagon 9">
            <a:extLst>
              <a:ext uri="{FF2B5EF4-FFF2-40B4-BE49-F238E27FC236}">
                <a16:creationId xmlns:a16="http://schemas.microsoft.com/office/drawing/2014/main" id="{E4C6B486-9CAB-9E49-BFCF-B85D88769B90}"/>
              </a:ext>
            </a:extLst>
          </p:cNvPr>
          <p:cNvSpPr/>
          <p:nvPr/>
        </p:nvSpPr>
        <p:spPr>
          <a:xfrm rot="16200000">
            <a:off x="285750" y="460373"/>
            <a:ext cx="1104900" cy="914400"/>
          </a:xfrm>
          <a:prstGeom prst="hexagon">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rIns="45720" rtlCol="0" anchor="ctr"/>
          <a:lstStyle/>
          <a:p>
            <a:pPr algn="ctr"/>
            <a:r>
              <a:rPr lang="en-US" sz="800" cap="all" dirty="0">
                <a:latin typeface="Arial" panose="020B0604020202020204" pitchFamily="34" charset="0"/>
                <a:cs typeface="Arial" panose="020B0604020202020204" pitchFamily="34" charset="0"/>
              </a:rPr>
              <a:t>Supply </a:t>
            </a:r>
          </a:p>
          <a:p>
            <a:pPr algn="ctr"/>
            <a:r>
              <a:rPr lang="en-US" sz="800" cap="all" dirty="0">
                <a:latin typeface="Arial" panose="020B0604020202020204" pitchFamily="34" charset="0"/>
                <a:cs typeface="Arial" panose="020B0604020202020204" pitchFamily="34" charset="0"/>
              </a:rPr>
              <a:t>Security</a:t>
            </a:r>
          </a:p>
        </p:txBody>
      </p:sp>
      <p:pic>
        <p:nvPicPr>
          <p:cNvPr id="7" name="Picture 6" descr="A screenshot of a cell phone&#10;&#10;Description automatically generated">
            <a:extLst>
              <a:ext uri="{FF2B5EF4-FFF2-40B4-BE49-F238E27FC236}">
                <a16:creationId xmlns:a16="http://schemas.microsoft.com/office/drawing/2014/main" id="{BC3002A4-AA5E-43C6-846A-298AD9CF7495}"/>
              </a:ext>
            </a:extLst>
          </p:cNvPr>
          <p:cNvPicPr>
            <a:picLocks noChangeAspect="1"/>
          </p:cNvPicPr>
          <p:nvPr/>
        </p:nvPicPr>
        <p:blipFill rotWithShape="1">
          <a:blip r:embed="rId3"/>
          <a:srcRect b="81554"/>
          <a:stretch/>
        </p:blipFill>
        <p:spPr>
          <a:xfrm>
            <a:off x="6695453" y="3003343"/>
            <a:ext cx="5052906" cy="811186"/>
          </a:xfrm>
          <a:prstGeom prst="rect">
            <a:avLst/>
          </a:prstGeom>
        </p:spPr>
      </p:pic>
    </p:spTree>
    <p:extLst>
      <p:ext uri="{BB962C8B-B14F-4D97-AF65-F5344CB8AC3E}">
        <p14:creationId xmlns:p14="http://schemas.microsoft.com/office/powerpoint/2010/main" val="396242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5FA5-66F6-0340-8459-B34A131A3DEF}"/>
              </a:ext>
            </a:extLst>
          </p:cNvPr>
          <p:cNvSpPr>
            <a:spLocks noGrp="1"/>
          </p:cNvSpPr>
          <p:nvPr>
            <p:ph type="title"/>
          </p:nvPr>
        </p:nvSpPr>
        <p:spPr/>
        <p:txBody>
          <a:bodyPr/>
          <a:lstStyle/>
          <a:p>
            <a:r>
              <a:rPr lang="en-US" dirty="0"/>
              <a:t>Living Income and the SDGs</a:t>
            </a:r>
          </a:p>
        </p:txBody>
      </p:sp>
      <p:sp>
        <p:nvSpPr>
          <p:cNvPr id="5" name="TextBox 4">
            <a:extLst>
              <a:ext uri="{FF2B5EF4-FFF2-40B4-BE49-F238E27FC236}">
                <a16:creationId xmlns:a16="http://schemas.microsoft.com/office/drawing/2014/main" id="{CA61E60D-062A-8E45-9B31-098A4FDA5792}"/>
              </a:ext>
            </a:extLst>
          </p:cNvPr>
          <p:cNvSpPr txBox="1"/>
          <p:nvPr/>
        </p:nvSpPr>
        <p:spPr>
          <a:xfrm>
            <a:off x="860277" y="1527822"/>
            <a:ext cx="10013049" cy="2062103"/>
          </a:xfrm>
          <a:prstGeom prst="rect">
            <a:avLst/>
          </a:prstGeom>
          <a:noFill/>
        </p:spPr>
        <p:txBody>
          <a:bodyPr wrap="square" lIns="91440" tIns="45720" rIns="91440" bIns="45720" rtlCol="0" anchor="t">
            <a:spAutoFit/>
          </a:bodyPr>
          <a:lstStyle/>
          <a:p>
            <a:r>
              <a:rPr lang="en-US" sz="3000" dirty="0">
                <a:latin typeface="Calibri Light"/>
                <a:cs typeface="Calibri Light"/>
              </a:rPr>
              <a:t>Connecting to SDGs</a:t>
            </a:r>
          </a:p>
          <a:p>
            <a:r>
              <a:rPr lang="en-US" sz="2000" dirty="0">
                <a:latin typeface="Calibri Light"/>
                <a:cs typeface="Calibri Light"/>
              </a:rPr>
              <a:t>The business strategy on living incomes should be formulated in line with inclusive business principles. It should state that the company prioritises the inclusion of smallholder farmers in its supply chain and is committed to a pathway towards a living income for those farmers. Commitments to the following SDGs can support the principle of inclusion:</a:t>
            </a:r>
          </a:p>
          <a:p>
            <a:endParaRPr lang="en-US" b="1" dirty="0">
              <a:latin typeface="Calibri Light"/>
              <a:cs typeface="Calibri Light"/>
            </a:endParaRPr>
          </a:p>
        </p:txBody>
      </p:sp>
      <p:pic>
        <p:nvPicPr>
          <p:cNvPr id="6" name="Picture 5" descr="A close up of a logo&#10;&#10;Description automatically generated">
            <a:extLst>
              <a:ext uri="{FF2B5EF4-FFF2-40B4-BE49-F238E27FC236}">
                <a16:creationId xmlns:a16="http://schemas.microsoft.com/office/drawing/2014/main" id="{5DCB9475-8AB4-2A46-A762-2343F17F121E}"/>
              </a:ext>
            </a:extLst>
          </p:cNvPr>
          <p:cNvPicPr>
            <a:picLocks noChangeAspect="1"/>
          </p:cNvPicPr>
          <p:nvPr/>
        </p:nvPicPr>
        <p:blipFill rotWithShape="1">
          <a:blip r:embed="rId3"/>
          <a:srcRect r="-76" b="53202"/>
          <a:stretch/>
        </p:blipFill>
        <p:spPr>
          <a:xfrm>
            <a:off x="729411" y="3589216"/>
            <a:ext cx="5952629" cy="1703171"/>
          </a:xfrm>
          <a:prstGeom prst="rect">
            <a:avLst/>
          </a:prstGeom>
        </p:spPr>
      </p:pic>
      <p:pic>
        <p:nvPicPr>
          <p:cNvPr id="7" name="Picture 6" descr="A close up of a logo&#10;&#10;Description automatically generated">
            <a:extLst>
              <a:ext uri="{FF2B5EF4-FFF2-40B4-BE49-F238E27FC236}">
                <a16:creationId xmlns:a16="http://schemas.microsoft.com/office/drawing/2014/main" id="{9A800B17-38D6-4432-969B-6BD448E348D4}"/>
              </a:ext>
            </a:extLst>
          </p:cNvPr>
          <p:cNvPicPr>
            <a:picLocks noChangeAspect="1"/>
          </p:cNvPicPr>
          <p:nvPr/>
        </p:nvPicPr>
        <p:blipFill rotWithShape="1">
          <a:blip r:embed="rId3"/>
          <a:srcRect l="2866" t="46552" r="-151"/>
          <a:stretch/>
        </p:blipFill>
        <p:spPr>
          <a:xfrm>
            <a:off x="6087702" y="3544331"/>
            <a:ext cx="5788533" cy="1945414"/>
          </a:xfrm>
          <a:prstGeom prst="rect">
            <a:avLst/>
          </a:prstGeom>
        </p:spPr>
      </p:pic>
    </p:spTree>
    <p:extLst>
      <p:ext uri="{BB962C8B-B14F-4D97-AF65-F5344CB8AC3E}">
        <p14:creationId xmlns:p14="http://schemas.microsoft.com/office/powerpoint/2010/main" val="829775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5FA5-66F6-0340-8459-B34A131A3DEF}"/>
              </a:ext>
            </a:extLst>
          </p:cNvPr>
          <p:cNvSpPr>
            <a:spLocks noGrp="1"/>
          </p:cNvSpPr>
          <p:nvPr>
            <p:ph type="title"/>
          </p:nvPr>
        </p:nvSpPr>
        <p:spPr/>
        <p:txBody>
          <a:bodyPr/>
          <a:lstStyle/>
          <a:p>
            <a:r>
              <a:rPr lang="en-US" dirty="0"/>
              <a:t>Living Income in Your Industry</a:t>
            </a:r>
          </a:p>
        </p:txBody>
      </p:sp>
      <p:sp>
        <p:nvSpPr>
          <p:cNvPr id="3" name="Content Placeholder 2">
            <a:extLst>
              <a:ext uri="{FF2B5EF4-FFF2-40B4-BE49-F238E27FC236}">
                <a16:creationId xmlns:a16="http://schemas.microsoft.com/office/drawing/2014/main" id="{2D16466B-2C03-6643-8EE2-1997C08C0F3A}"/>
              </a:ext>
            </a:extLst>
          </p:cNvPr>
          <p:cNvSpPr>
            <a:spLocks noGrp="1"/>
          </p:cNvSpPr>
          <p:nvPr>
            <p:ph idx="1"/>
          </p:nvPr>
        </p:nvSpPr>
        <p:spPr>
          <a:xfrm>
            <a:off x="1703319" y="1690688"/>
            <a:ext cx="10488681" cy="4717582"/>
          </a:xfrm>
        </p:spPr>
        <p:txBody>
          <a:bodyPr vert="horz" lIns="91440" tIns="45720" rIns="91440" bIns="45720" numCol="2" rtlCol="0" anchor="t">
            <a:noAutofit/>
          </a:bodyPr>
          <a:lstStyle/>
          <a:p>
            <a:pPr marL="0" indent="0">
              <a:buNone/>
            </a:pPr>
            <a:r>
              <a:rPr lang="en-US" dirty="0"/>
              <a:t>Cocoa</a:t>
            </a:r>
          </a:p>
          <a:p>
            <a:r>
              <a:rPr lang="en-US" sz="1800" dirty="0"/>
              <a:t>World Cocoa Foundation</a:t>
            </a:r>
          </a:p>
          <a:p>
            <a:r>
              <a:rPr lang="en-US" sz="1800" dirty="0"/>
              <a:t>International Cocoa Initiative</a:t>
            </a:r>
          </a:p>
          <a:p>
            <a:r>
              <a:rPr lang="en-US" sz="1800" dirty="0"/>
              <a:t>Swiss Platform for Sustainable Cocoa</a:t>
            </a:r>
          </a:p>
          <a:p>
            <a:r>
              <a:rPr lang="en-US" sz="1800" dirty="0"/>
              <a:t>Beyond Chocolate (Belgium)</a:t>
            </a:r>
          </a:p>
          <a:p>
            <a:r>
              <a:rPr lang="en-US" sz="1800" dirty="0"/>
              <a:t>German Initiative on Sustainable Cocoa</a:t>
            </a:r>
          </a:p>
          <a:p>
            <a:r>
              <a:rPr lang="en-US" sz="1800" dirty="0"/>
              <a:t>Dutch Initiative on Sustainable Cocoa</a:t>
            </a:r>
          </a:p>
          <a:p>
            <a:endParaRPr lang="en-US" sz="1600" b="1" dirty="0"/>
          </a:p>
          <a:p>
            <a:pPr marL="0" indent="0">
              <a:buNone/>
            </a:pPr>
            <a:r>
              <a:rPr lang="en-US" dirty="0"/>
              <a:t>Coffee</a:t>
            </a:r>
          </a:p>
          <a:p>
            <a:r>
              <a:rPr lang="en-US" sz="1800" dirty="0"/>
              <a:t>Task Force for Coffee Living Income</a:t>
            </a:r>
          </a:p>
          <a:p>
            <a:r>
              <a:rPr lang="en-US" sz="1800" dirty="0"/>
              <a:t>ICO Public Private Task Force</a:t>
            </a:r>
            <a:br>
              <a:rPr lang="en-US" sz="2000" dirty="0"/>
            </a:br>
            <a:endParaRPr lang="en-US" sz="2000" dirty="0">
              <a:cs typeface="Calibri"/>
            </a:endParaRPr>
          </a:p>
          <a:p>
            <a:pPr marL="0" indent="0">
              <a:buNone/>
            </a:pPr>
            <a:r>
              <a:rPr lang="en-US" dirty="0"/>
              <a:t>Vanilla</a:t>
            </a:r>
          </a:p>
          <a:p>
            <a:r>
              <a:rPr lang="en-US" sz="1800" dirty="0"/>
              <a:t>Sustainable Vanilla Initiative</a:t>
            </a:r>
          </a:p>
          <a:p>
            <a:endParaRPr lang="en-US" sz="1600" dirty="0"/>
          </a:p>
          <a:p>
            <a:pPr marL="0" indent="0">
              <a:buNone/>
            </a:pPr>
            <a:r>
              <a:rPr lang="en-US" dirty="0"/>
              <a:t>Tea</a:t>
            </a:r>
          </a:p>
          <a:p>
            <a:r>
              <a:rPr lang="en-US" sz="1800" dirty="0"/>
              <a:t>Ethical Tea Partnership</a:t>
            </a:r>
          </a:p>
          <a:p>
            <a:r>
              <a:rPr lang="en-US" sz="1800" dirty="0"/>
              <a:t>Malawi 2020</a:t>
            </a:r>
          </a:p>
          <a:p>
            <a:pPr lvl="1"/>
            <a:endParaRPr lang="en-US" sz="1600" dirty="0"/>
          </a:p>
          <a:p>
            <a:pPr marL="0" indent="0">
              <a:buNone/>
            </a:pPr>
            <a:r>
              <a:rPr lang="en-US" dirty="0"/>
              <a:t>Tobacco</a:t>
            </a:r>
          </a:p>
          <a:p>
            <a:r>
              <a:rPr lang="en-US" sz="1800" dirty="0"/>
              <a:t>Sustainable Tobacco Partnership</a:t>
            </a:r>
          </a:p>
          <a:p>
            <a:endParaRPr lang="en-US" sz="1600" dirty="0"/>
          </a:p>
          <a:p>
            <a:pPr marL="0" indent="0">
              <a:buNone/>
            </a:pPr>
            <a:r>
              <a:rPr lang="en-US" dirty="0"/>
              <a:t>Cross Sector Initiatives</a:t>
            </a:r>
          </a:p>
          <a:p>
            <a:r>
              <a:rPr lang="en-US" sz="2000" dirty="0"/>
              <a:t>INA</a:t>
            </a:r>
            <a:r>
              <a:rPr lang="en-US" sz="1600" dirty="0"/>
              <a:t> (Initiative for Sustainable Agricultural Supply Chains)</a:t>
            </a:r>
            <a:endParaRPr lang="en-US" sz="1400" dirty="0"/>
          </a:p>
        </p:txBody>
      </p:sp>
      <p:sp>
        <p:nvSpPr>
          <p:cNvPr id="9" name="Hexagon 8">
            <a:extLst>
              <a:ext uri="{FF2B5EF4-FFF2-40B4-BE49-F238E27FC236}">
                <a16:creationId xmlns:a16="http://schemas.microsoft.com/office/drawing/2014/main" id="{520AA21C-149C-1E4B-BEF3-81019972488D}"/>
              </a:ext>
            </a:extLst>
          </p:cNvPr>
          <p:cNvSpPr/>
          <p:nvPr/>
        </p:nvSpPr>
        <p:spPr>
          <a:xfrm>
            <a:off x="443161" y="1690687"/>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3">
            <a:extLst>
              <a:ext uri="{FF2B5EF4-FFF2-40B4-BE49-F238E27FC236}">
                <a16:creationId xmlns:a16="http://schemas.microsoft.com/office/drawing/2014/main" id="{91A2345F-356A-834F-97E2-6D5B1BAEEF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97" y="1633868"/>
            <a:ext cx="1073897" cy="1073897"/>
          </a:xfrm>
          <a:prstGeom prst="rect">
            <a:avLst/>
          </a:prstGeom>
        </p:spPr>
      </p:pic>
      <p:sp>
        <p:nvSpPr>
          <p:cNvPr id="11" name="Hexagon 10">
            <a:extLst>
              <a:ext uri="{FF2B5EF4-FFF2-40B4-BE49-F238E27FC236}">
                <a16:creationId xmlns:a16="http://schemas.microsoft.com/office/drawing/2014/main" id="{79116D5A-D6B3-7E4E-BD25-DAF83C9E8383}"/>
              </a:ext>
            </a:extLst>
          </p:cNvPr>
          <p:cNvSpPr/>
          <p:nvPr/>
        </p:nvSpPr>
        <p:spPr>
          <a:xfrm>
            <a:off x="380726" y="4672831"/>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D29965D4-D55A-E64F-824F-2370E85EC66F}"/>
              </a:ext>
            </a:extLst>
          </p:cNvPr>
          <p:cNvGrpSpPr/>
          <p:nvPr/>
        </p:nvGrpSpPr>
        <p:grpSpPr>
          <a:xfrm>
            <a:off x="504841" y="4807810"/>
            <a:ext cx="941353" cy="702494"/>
            <a:chOff x="949183" y="5633019"/>
            <a:chExt cx="1118239" cy="791165"/>
          </a:xfrm>
        </p:grpSpPr>
        <p:pic>
          <p:nvPicPr>
            <p:cNvPr id="7" name="Graphic 5">
              <a:extLst>
                <a:ext uri="{FF2B5EF4-FFF2-40B4-BE49-F238E27FC236}">
                  <a16:creationId xmlns:a16="http://schemas.microsoft.com/office/drawing/2014/main" id="{45559A96-BB2A-094D-ADEC-6649536F88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60000">
              <a:off x="1465594" y="5822355"/>
              <a:ext cx="596142" cy="607515"/>
            </a:xfrm>
            <a:prstGeom prst="rect">
              <a:avLst/>
            </a:prstGeom>
          </p:spPr>
        </p:pic>
        <p:pic>
          <p:nvPicPr>
            <p:cNvPr id="6" name="Graphic 5">
              <a:extLst>
                <a:ext uri="{FF2B5EF4-FFF2-40B4-BE49-F238E27FC236}">
                  <a16:creationId xmlns:a16="http://schemas.microsoft.com/office/drawing/2014/main" id="{3BF4E6AC-1578-B24F-B768-A10CAE7C1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183" y="5633019"/>
              <a:ext cx="747784" cy="747784"/>
            </a:xfrm>
            <a:prstGeom prst="rect">
              <a:avLst/>
            </a:prstGeom>
          </p:spPr>
        </p:pic>
      </p:grpSp>
      <p:sp>
        <p:nvSpPr>
          <p:cNvPr id="13" name="Hexagon 12">
            <a:extLst>
              <a:ext uri="{FF2B5EF4-FFF2-40B4-BE49-F238E27FC236}">
                <a16:creationId xmlns:a16="http://schemas.microsoft.com/office/drawing/2014/main" id="{9871DB6F-6CC6-8D4F-983C-BB138DAEE2DE}"/>
              </a:ext>
            </a:extLst>
          </p:cNvPr>
          <p:cNvSpPr/>
          <p:nvPr/>
        </p:nvSpPr>
        <p:spPr>
          <a:xfrm>
            <a:off x="5628101" y="1690687"/>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6FF3A3E5-B209-884A-B564-113A91655E38}"/>
              </a:ext>
            </a:extLst>
          </p:cNvPr>
          <p:cNvSpPr/>
          <p:nvPr/>
        </p:nvSpPr>
        <p:spPr>
          <a:xfrm>
            <a:off x="5628101" y="2877425"/>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A picture containing flower&#10;&#10;Description automatically generated">
            <a:extLst>
              <a:ext uri="{FF2B5EF4-FFF2-40B4-BE49-F238E27FC236}">
                <a16:creationId xmlns:a16="http://schemas.microsoft.com/office/drawing/2014/main" id="{BE6D41BD-21B3-A148-9C1B-BDCD7FA32121}"/>
              </a:ext>
            </a:extLst>
          </p:cNvPr>
          <p:cNvPicPr>
            <a:picLocks noChangeAspect="1"/>
          </p:cNvPicPr>
          <p:nvPr/>
        </p:nvPicPr>
        <p:blipFill>
          <a:blip r:embed="rId7"/>
          <a:stretch>
            <a:fillRect/>
          </a:stretch>
        </p:blipFill>
        <p:spPr>
          <a:xfrm>
            <a:off x="5824787" y="3004471"/>
            <a:ext cx="805393" cy="783300"/>
          </a:xfrm>
          <a:prstGeom prst="rect">
            <a:avLst/>
          </a:prstGeom>
        </p:spPr>
      </p:pic>
      <p:sp>
        <p:nvSpPr>
          <p:cNvPr id="16" name="Hexagon 15">
            <a:extLst>
              <a:ext uri="{FF2B5EF4-FFF2-40B4-BE49-F238E27FC236}">
                <a16:creationId xmlns:a16="http://schemas.microsoft.com/office/drawing/2014/main" id="{52F0C808-AC9A-F74E-B59C-F734401A7A8D}"/>
              </a:ext>
            </a:extLst>
          </p:cNvPr>
          <p:cNvSpPr/>
          <p:nvPr/>
        </p:nvSpPr>
        <p:spPr>
          <a:xfrm>
            <a:off x="5628101" y="4182963"/>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92107C05-4F19-3D4E-8F6D-4E0B2538AC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0067" y="4153369"/>
            <a:ext cx="952500" cy="952500"/>
          </a:xfrm>
          <a:prstGeom prst="rect">
            <a:avLst/>
          </a:prstGeom>
        </p:spPr>
      </p:pic>
      <p:pic>
        <p:nvPicPr>
          <p:cNvPr id="21" name="Graphic 20">
            <a:extLst>
              <a:ext uri="{FF2B5EF4-FFF2-40B4-BE49-F238E27FC236}">
                <a16:creationId xmlns:a16="http://schemas.microsoft.com/office/drawing/2014/main" id="{BBA32F37-70A1-3745-BA92-751134E640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8642" y="1733133"/>
            <a:ext cx="952500" cy="952500"/>
          </a:xfrm>
          <a:prstGeom prst="rect">
            <a:avLst/>
          </a:prstGeom>
        </p:spPr>
      </p:pic>
      <p:sp>
        <p:nvSpPr>
          <p:cNvPr id="17" name="Hexagon 16">
            <a:extLst>
              <a:ext uri="{FF2B5EF4-FFF2-40B4-BE49-F238E27FC236}">
                <a16:creationId xmlns:a16="http://schemas.microsoft.com/office/drawing/2014/main" id="{4067729A-83A1-EE41-ABC2-F91337A11603}"/>
              </a:ext>
            </a:extLst>
          </p:cNvPr>
          <p:cNvSpPr/>
          <p:nvPr/>
        </p:nvSpPr>
        <p:spPr>
          <a:xfrm>
            <a:off x="5628101" y="5500024"/>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Fruit bowl">
            <a:extLst>
              <a:ext uri="{FF2B5EF4-FFF2-40B4-BE49-F238E27FC236}">
                <a16:creationId xmlns:a16="http://schemas.microsoft.com/office/drawing/2014/main" id="{11FED43F-B7BB-6242-8B1C-88F9F32E2A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3810" y="5610059"/>
            <a:ext cx="914400" cy="914400"/>
          </a:xfrm>
          <a:prstGeom prst="rect">
            <a:avLst/>
          </a:prstGeom>
        </p:spPr>
      </p:pic>
    </p:spTree>
    <p:extLst>
      <p:ext uri="{BB962C8B-B14F-4D97-AF65-F5344CB8AC3E}">
        <p14:creationId xmlns:p14="http://schemas.microsoft.com/office/powerpoint/2010/main" val="1746281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rick building with green grass&#10;&#10;Description automatically generated">
            <a:extLst>
              <a:ext uri="{FF2B5EF4-FFF2-40B4-BE49-F238E27FC236}">
                <a16:creationId xmlns:a16="http://schemas.microsoft.com/office/drawing/2014/main" id="{8045240E-BDF2-6D4B-AB3D-72A3D79DCC6D}"/>
              </a:ext>
            </a:extLst>
          </p:cNvPr>
          <p:cNvPicPr>
            <a:picLocks noChangeAspect="1"/>
          </p:cNvPicPr>
          <p:nvPr/>
        </p:nvPicPr>
        <p:blipFill>
          <a:blip r:embed="rId2"/>
          <a:stretch>
            <a:fillRect/>
          </a:stretch>
        </p:blipFill>
        <p:spPr>
          <a:xfrm>
            <a:off x="1941399" y="-18553"/>
            <a:ext cx="10287000" cy="685800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40645"/>
            <a:ext cx="3387898" cy="6902185"/>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70744" y="2346625"/>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3"/>
          <a:stretch>
            <a:fillRect/>
          </a:stretch>
        </p:blipFill>
        <p:spPr>
          <a:xfrm>
            <a:off x="2843151" y="-39703"/>
            <a:ext cx="7566690" cy="6897703"/>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83743" y="2109284"/>
            <a:ext cx="4023360" cy="234829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Company Examples</a:t>
            </a:r>
            <a:endParaRPr lang="en-US" dirty="0"/>
          </a:p>
        </p:txBody>
      </p:sp>
    </p:spTree>
    <p:extLst>
      <p:ext uri="{BB962C8B-B14F-4D97-AF65-F5344CB8AC3E}">
        <p14:creationId xmlns:p14="http://schemas.microsoft.com/office/powerpoint/2010/main" val="210414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68C-D7DE-7943-9DEA-C9AD52EAD8FD}"/>
              </a:ext>
            </a:extLst>
          </p:cNvPr>
          <p:cNvSpPr>
            <a:spLocks noGrp="1"/>
          </p:cNvSpPr>
          <p:nvPr>
            <p:ph type="title"/>
          </p:nvPr>
        </p:nvSpPr>
        <p:spPr>
          <a:xfrm>
            <a:off x="477846" y="271282"/>
            <a:ext cx="10515600" cy="1325563"/>
          </a:xfrm>
        </p:spPr>
        <p:txBody>
          <a:bodyPr vert="horz" lIns="91440" tIns="45720" rIns="91440" bIns="45720" rtlCol="0" anchor="ctr">
            <a:normAutofit/>
          </a:bodyPr>
          <a:lstStyle/>
          <a:p>
            <a:r>
              <a:rPr lang="en-US" dirty="0"/>
              <a:t>Living Income Company Spotlight</a:t>
            </a:r>
            <a:endParaRPr lang="en-US" kern="1200" dirty="0"/>
          </a:p>
        </p:txBody>
      </p:sp>
      <p:pic>
        <p:nvPicPr>
          <p:cNvPr id="9" name="Picture 8" descr="A screenshot of a cell phone&#10;&#10;Description automatically generated">
            <a:extLst>
              <a:ext uri="{FF2B5EF4-FFF2-40B4-BE49-F238E27FC236}">
                <a16:creationId xmlns:a16="http://schemas.microsoft.com/office/drawing/2014/main" id="{0A184DEC-D46C-CC4E-BC2E-0E1784F5A8BD}"/>
              </a:ext>
            </a:extLst>
          </p:cNvPr>
          <p:cNvPicPr>
            <a:picLocks noChangeAspect="1"/>
          </p:cNvPicPr>
          <p:nvPr/>
        </p:nvPicPr>
        <p:blipFill rotWithShape="1">
          <a:blip r:embed="rId3"/>
          <a:srcRect l="8243" t="6483" r="6645" b="2431"/>
          <a:stretch/>
        </p:blipFill>
        <p:spPr>
          <a:xfrm>
            <a:off x="476719" y="2505442"/>
            <a:ext cx="6109139" cy="4063524"/>
          </a:xfrm>
          <a:prstGeom prst="rect">
            <a:avLst/>
          </a:prstGeom>
        </p:spPr>
      </p:pic>
      <p:pic>
        <p:nvPicPr>
          <p:cNvPr id="17" name="Picture 16" descr="A screenshot of a sign&#10;&#10;Description automatically generated">
            <a:extLst>
              <a:ext uri="{FF2B5EF4-FFF2-40B4-BE49-F238E27FC236}">
                <a16:creationId xmlns:a16="http://schemas.microsoft.com/office/drawing/2014/main" id="{385FE6B4-26AD-7A4E-9EB6-6FA0776BBED1}"/>
              </a:ext>
            </a:extLst>
          </p:cNvPr>
          <p:cNvPicPr>
            <a:picLocks noChangeAspect="1"/>
          </p:cNvPicPr>
          <p:nvPr/>
        </p:nvPicPr>
        <p:blipFill rotWithShape="1">
          <a:blip r:embed="rId4"/>
          <a:srcRect l="5504" r="5092"/>
          <a:stretch/>
        </p:blipFill>
        <p:spPr>
          <a:xfrm>
            <a:off x="6982013" y="2238888"/>
            <a:ext cx="4571860" cy="4127378"/>
          </a:xfrm>
          <a:prstGeom prst="rect">
            <a:avLst/>
          </a:prstGeom>
        </p:spPr>
      </p:pic>
      <p:pic>
        <p:nvPicPr>
          <p:cNvPr id="25" name="Picture 24">
            <a:extLst>
              <a:ext uri="{FF2B5EF4-FFF2-40B4-BE49-F238E27FC236}">
                <a16:creationId xmlns:a16="http://schemas.microsoft.com/office/drawing/2014/main" id="{BC210B48-FB8E-124B-8C3F-BCD1EC673BE8}"/>
              </a:ext>
            </a:extLst>
          </p:cNvPr>
          <p:cNvPicPr>
            <a:picLocks noChangeAspect="1"/>
          </p:cNvPicPr>
          <p:nvPr/>
        </p:nvPicPr>
        <p:blipFill>
          <a:blip r:embed="rId5"/>
          <a:stretch>
            <a:fillRect/>
          </a:stretch>
        </p:blipFill>
        <p:spPr>
          <a:xfrm>
            <a:off x="8449587" y="1956548"/>
            <a:ext cx="2070100" cy="279400"/>
          </a:xfrm>
          <a:prstGeom prst="rect">
            <a:avLst/>
          </a:prstGeom>
        </p:spPr>
      </p:pic>
      <p:cxnSp>
        <p:nvCxnSpPr>
          <p:cNvPr id="5" name="Straight Arrow Connector 4">
            <a:extLst>
              <a:ext uri="{FF2B5EF4-FFF2-40B4-BE49-F238E27FC236}">
                <a16:creationId xmlns:a16="http://schemas.microsoft.com/office/drawing/2014/main" id="{1F86300F-0873-41CB-B99A-4B28E22D4A16}"/>
              </a:ext>
            </a:extLst>
          </p:cNvPr>
          <p:cNvCxnSpPr/>
          <p:nvPr/>
        </p:nvCxnSpPr>
        <p:spPr>
          <a:xfrm flipH="1">
            <a:off x="6719863" y="2100942"/>
            <a:ext cx="11262" cy="4264196"/>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drawing&#10;&#10;Description automatically generated">
            <a:extLst>
              <a:ext uri="{FF2B5EF4-FFF2-40B4-BE49-F238E27FC236}">
                <a16:creationId xmlns:a16="http://schemas.microsoft.com/office/drawing/2014/main" id="{FEBBAE26-A7B4-42D7-8E6D-A59B324BAD85}"/>
              </a:ext>
            </a:extLst>
          </p:cNvPr>
          <p:cNvPicPr>
            <a:picLocks noChangeAspect="1"/>
          </p:cNvPicPr>
          <p:nvPr/>
        </p:nvPicPr>
        <p:blipFill>
          <a:blip r:embed="rId6"/>
          <a:stretch>
            <a:fillRect/>
          </a:stretch>
        </p:blipFill>
        <p:spPr>
          <a:xfrm>
            <a:off x="550292" y="1322337"/>
            <a:ext cx="1774749" cy="1007670"/>
          </a:xfrm>
          <a:prstGeom prst="rect">
            <a:avLst/>
          </a:prstGeom>
        </p:spPr>
      </p:pic>
    </p:spTree>
    <p:extLst>
      <p:ext uri="{BB962C8B-B14F-4D97-AF65-F5344CB8AC3E}">
        <p14:creationId xmlns:p14="http://schemas.microsoft.com/office/powerpoint/2010/main" val="302714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1E3-9C84-534F-A6CF-5B04D3917A7C}"/>
              </a:ext>
            </a:extLst>
          </p:cNvPr>
          <p:cNvSpPr>
            <a:spLocks noGrp="1"/>
          </p:cNvSpPr>
          <p:nvPr>
            <p:ph type="title"/>
          </p:nvPr>
        </p:nvSpPr>
        <p:spPr>
          <a:xfrm>
            <a:off x="541325" y="664382"/>
            <a:ext cx="10515600" cy="1325563"/>
          </a:xfrm>
        </p:spPr>
        <p:txBody>
          <a:bodyPr/>
          <a:lstStyle/>
          <a:p>
            <a:r>
              <a:rPr lang="en-US" b="1" dirty="0">
                <a:latin typeface="Helvetica"/>
                <a:cs typeface="Helvetica"/>
              </a:rPr>
              <a:t>Table of Contents</a:t>
            </a:r>
          </a:p>
        </p:txBody>
      </p:sp>
      <p:sp>
        <p:nvSpPr>
          <p:cNvPr id="3" name="Content Placeholder 2">
            <a:extLst>
              <a:ext uri="{FF2B5EF4-FFF2-40B4-BE49-F238E27FC236}">
                <a16:creationId xmlns:a16="http://schemas.microsoft.com/office/drawing/2014/main" id="{E2819388-B24F-0844-BB6C-C1DB5FD7D18A}"/>
              </a:ext>
            </a:extLst>
          </p:cNvPr>
          <p:cNvSpPr>
            <a:spLocks noGrp="1"/>
          </p:cNvSpPr>
          <p:nvPr>
            <p:ph idx="1"/>
          </p:nvPr>
        </p:nvSpPr>
        <p:spPr>
          <a:xfrm>
            <a:off x="594491" y="1602113"/>
            <a:ext cx="10515600" cy="5032375"/>
          </a:xfrm>
        </p:spPr>
        <p:txBody>
          <a:bodyPr vert="horz" lIns="91440" tIns="45720" rIns="91440" bIns="45720" rtlCol="0" anchor="t">
            <a:normAutofit/>
          </a:bodyPr>
          <a:lstStyle/>
          <a:p>
            <a:pPr marL="0" indent="0">
              <a:lnSpc>
                <a:spcPct val="150000"/>
              </a:lnSpc>
              <a:buNone/>
            </a:pPr>
            <a:r>
              <a:rPr lang="en-US" dirty="0">
                <a:solidFill>
                  <a:schemeClr val="accent6">
                    <a:lumMod val="75000"/>
                  </a:schemeClr>
                </a:solidFill>
                <a:latin typeface="Calibri"/>
                <a:cs typeface="Helvetica"/>
                <a:hlinkClick r:id="" action="ppaction://hlinkshowjump?jump=nextslide">
                  <a:extLst>
                    <a:ext uri="{A12FA001-AC4F-418D-AE19-62706E023703}">
                      <ahyp:hlinkClr xmlns:ahyp="http://schemas.microsoft.com/office/drawing/2018/hyperlinkcolor" val="tx"/>
                    </a:ext>
                  </a:extLst>
                </a:hlinkClick>
              </a:rPr>
              <a:t>Setting the Scene</a:t>
            </a:r>
            <a:endParaRPr lang="en-US" dirty="0">
              <a:solidFill>
                <a:schemeClr val="accent6">
                  <a:lumMod val="75000"/>
                </a:schemeClr>
              </a:solidFill>
              <a:latin typeface="Calibri"/>
              <a:cs typeface="Helvetica"/>
            </a:endParaRPr>
          </a:p>
          <a:p>
            <a:pPr marL="0" indent="0">
              <a:lnSpc>
                <a:spcPct val="150000"/>
              </a:lnSpc>
              <a:buNone/>
            </a:pPr>
            <a:r>
              <a:rPr lang="en-US" dirty="0">
                <a:solidFill>
                  <a:schemeClr val="accent6">
                    <a:lumMod val="75000"/>
                  </a:schemeClr>
                </a:solidFill>
                <a:latin typeface="Calibri"/>
                <a:cs typeface="Helvetica"/>
                <a:hlinkClick r:id="rId3" action="ppaction://hlinksldjump">
                  <a:extLst>
                    <a:ext uri="{A12FA001-AC4F-418D-AE19-62706E023703}">
                      <ahyp:hlinkClr xmlns:ahyp="http://schemas.microsoft.com/office/drawing/2018/hyperlinkcolor" val="tx"/>
                    </a:ext>
                  </a:extLst>
                </a:hlinkClick>
              </a:rPr>
              <a:t>Why a Living Income?</a:t>
            </a:r>
            <a:endParaRPr lang="en-US" dirty="0">
              <a:solidFill>
                <a:schemeClr val="accent6">
                  <a:lumMod val="75000"/>
                </a:schemeClr>
              </a:solidFill>
              <a:latin typeface="Calibri"/>
              <a:cs typeface="Helvetica"/>
            </a:endParaRPr>
          </a:p>
          <a:p>
            <a:pPr marL="0" indent="0">
              <a:lnSpc>
                <a:spcPct val="150000"/>
              </a:lnSpc>
              <a:buNone/>
            </a:pPr>
            <a:r>
              <a:rPr lang="en-US" dirty="0">
                <a:solidFill>
                  <a:schemeClr val="accent6">
                    <a:lumMod val="75000"/>
                  </a:schemeClr>
                </a:solidFill>
                <a:latin typeface="Calibri"/>
                <a:cs typeface="Helvetica"/>
                <a:hlinkClick r:id="rId4" action="ppaction://hlinksldjump">
                  <a:extLst>
                    <a:ext uri="{A12FA001-AC4F-418D-AE19-62706E023703}">
                      <ahyp:hlinkClr xmlns:ahyp="http://schemas.microsoft.com/office/drawing/2018/hyperlinkcolor" val="tx"/>
                    </a:ext>
                  </a:extLst>
                </a:hlinkClick>
              </a:rPr>
              <a:t>The Business Case</a:t>
            </a:r>
            <a:endParaRPr lang="en-US" dirty="0">
              <a:solidFill>
                <a:schemeClr val="accent6">
                  <a:lumMod val="75000"/>
                </a:schemeClr>
              </a:solidFill>
              <a:latin typeface="Calibri"/>
              <a:cs typeface="Helvetica"/>
            </a:endParaRPr>
          </a:p>
          <a:p>
            <a:pPr marL="0" indent="0">
              <a:buNone/>
            </a:pPr>
            <a:r>
              <a:rPr lang="en-US" dirty="0">
                <a:solidFill>
                  <a:schemeClr val="accent6">
                    <a:lumMod val="75000"/>
                  </a:schemeClr>
                </a:solidFill>
                <a:latin typeface="Calibri"/>
                <a:cs typeface="Helvetica"/>
              </a:rPr>
              <a:t>	</a:t>
            </a:r>
            <a:r>
              <a:rPr lang="en-US" dirty="0">
                <a:solidFill>
                  <a:schemeClr val="accent6">
                    <a:lumMod val="75000"/>
                  </a:schemeClr>
                </a:solidFill>
                <a:latin typeface="Calibri"/>
                <a:cs typeface="Helvetica"/>
                <a:hlinkClick r:id="rId5" action="ppaction://hlinksldjump">
                  <a:extLst>
                    <a:ext uri="{A12FA001-AC4F-418D-AE19-62706E023703}">
                      <ahyp:hlinkClr xmlns:ahyp="http://schemas.microsoft.com/office/drawing/2018/hyperlinkcolor" val="tx"/>
                    </a:ext>
                  </a:extLst>
                </a:hlinkClick>
              </a:rPr>
              <a:t>Human Rights</a:t>
            </a:r>
            <a:endParaRPr lang="en-US" dirty="0">
              <a:solidFill>
                <a:schemeClr val="accent6">
                  <a:lumMod val="75000"/>
                </a:schemeClr>
              </a:solidFill>
              <a:latin typeface="Calibri"/>
              <a:cs typeface="Helvetica"/>
            </a:endParaRPr>
          </a:p>
          <a:p>
            <a:pPr marL="0" indent="0">
              <a:buNone/>
            </a:pPr>
            <a:r>
              <a:rPr lang="en-US" dirty="0">
                <a:solidFill>
                  <a:schemeClr val="accent6">
                    <a:lumMod val="75000"/>
                  </a:schemeClr>
                </a:solidFill>
                <a:latin typeface="Calibri"/>
                <a:cs typeface="Helvetica"/>
              </a:rPr>
              <a:t>	</a:t>
            </a:r>
            <a:r>
              <a:rPr lang="en-US" dirty="0">
                <a:solidFill>
                  <a:schemeClr val="accent6">
                    <a:lumMod val="75000"/>
                  </a:schemeClr>
                </a:solidFill>
                <a:latin typeface="Calibri"/>
                <a:cs typeface="Helvetica"/>
                <a:hlinkClick r:id="rId6" action="ppaction://hlinksldjump">
                  <a:extLst>
                    <a:ext uri="{A12FA001-AC4F-418D-AE19-62706E023703}">
                      <ahyp:hlinkClr xmlns:ahyp="http://schemas.microsoft.com/office/drawing/2018/hyperlinkcolor" val="tx"/>
                    </a:ext>
                  </a:extLst>
                </a:hlinkClick>
              </a:rPr>
              <a:t>Reputation</a:t>
            </a:r>
            <a:endParaRPr lang="en-US" dirty="0">
              <a:solidFill>
                <a:schemeClr val="accent6">
                  <a:lumMod val="75000"/>
                </a:schemeClr>
              </a:solidFill>
              <a:latin typeface="Calibri"/>
              <a:cs typeface="Helvetica"/>
            </a:endParaRPr>
          </a:p>
          <a:p>
            <a:pPr marL="0" indent="0">
              <a:buNone/>
            </a:pPr>
            <a:r>
              <a:rPr lang="en-US" dirty="0">
                <a:solidFill>
                  <a:schemeClr val="accent6">
                    <a:lumMod val="75000"/>
                  </a:schemeClr>
                </a:solidFill>
                <a:latin typeface="Calibri"/>
                <a:cs typeface="Helvetica"/>
              </a:rPr>
              <a:t>	</a:t>
            </a:r>
            <a:r>
              <a:rPr lang="en-US" dirty="0">
                <a:solidFill>
                  <a:schemeClr val="accent6">
                    <a:lumMod val="75000"/>
                  </a:schemeClr>
                </a:solidFill>
                <a:latin typeface="Calibri"/>
                <a:cs typeface="Helvetica"/>
                <a:hlinkClick r:id="rId7" action="ppaction://hlinksldjump">
                  <a:extLst>
                    <a:ext uri="{A12FA001-AC4F-418D-AE19-62706E023703}">
                      <ahyp:hlinkClr xmlns:ahyp="http://schemas.microsoft.com/office/drawing/2018/hyperlinkcolor" val="tx"/>
                    </a:ext>
                  </a:extLst>
                </a:hlinkClick>
              </a:rPr>
              <a:t>Supply Security</a:t>
            </a:r>
            <a:endParaRPr lang="en-US" dirty="0">
              <a:solidFill>
                <a:schemeClr val="accent6">
                  <a:lumMod val="75000"/>
                </a:schemeClr>
              </a:solidFill>
              <a:latin typeface="Calibri"/>
              <a:cs typeface="Helvetica"/>
            </a:endParaRPr>
          </a:p>
          <a:p>
            <a:pPr marL="0" indent="0">
              <a:lnSpc>
                <a:spcPct val="150000"/>
              </a:lnSpc>
              <a:buNone/>
            </a:pPr>
            <a:r>
              <a:rPr lang="en-US" dirty="0">
                <a:solidFill>
                  <a:srgbClr val="548334"/>
                </a:solidFill>
                <a:latin typeface="Calibri"/>
                <a:cs typeface="Helvetica"/>
                <a:hlinkClick r:id="rId8" action="ppaction://hlinksldjump">
                  <a:extLst>
                    <a:ext uri="{A12FA001-AC4F-418D-AE19-62706E023703}">
                      <ahyp:hlinkClr xmlns:ahyp="http://schemas.microsoft.com/office/drawing/2018/hyperlinkcolor" val="tx"/>
                    </a:ext>
                  </a:extLst>
                </a:hlinkClick>
              </a:rPr>
              <a:t>Company Examples</a:t>
            </a:r>
            <a:endParaRPr lang="en-US" dirty="0">
              <a:solidFill>
                <a:srgbClr val="548334"/>
              </a:solidFill>
              <a:latin typeface="Calibri"/>
              <a:cs typeface="Helvetica"/>
            </a:endParaRPr>
          </a:p>
        </p:txBody>
      </p:sp>
      <p:sp>
        <p:nvSpPr>
          <p:cNvPr id="5" name="Rectangle 4">
            <a:extLst>
              <a:ext uri="{FF2B5EF4-FFF2-40B4-BE49-F238E27FC236}">
                <a16:creationId xmlns:a16="http://schemas.microsoft.com/office/drawing/2014/main" id="{C6E829A7-3BFB-49B5-833A-26C7FBA1C671}"/>
              </a:ext>
            </a:extLst>
          </p:cNvPr>
          <p:cNvSpPr/>
          <p:nvPr/>
        </p:nvSpPr>
        <p:spPr>
          <a:xfrm>
            <a:off x="592496" y="562509"/>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547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rawing&#10;&#10;Description automatically generated">
            <a:extLst>
              <a:ext uri="{FF2B5EF4-FFF2-40B4-BE49-F238E27FC236}">
                <a16:creationId xmlns:a16="http://schemas.microsoft.com/office/drawing/2014/main" id="{7B119019-487B-40A9-ACA4-C6FB97B389CE}"/>
              </a:ext>
            </a:extLst>
          </p:cNvPr>
          <p:cNvPicPr>
            <a:picLocks noChangeAspect="1"/>
          </p:cNvPicPr>
          <p:nvPr/>
        </p:nvPicPr>
        <p:blipFill>
          <a:blip r:embed="rId3"/>
          <a:stretch>
            <a:fillRect/>
          </a:stretch>
        </p:blipFill>
        <p:spPr>
          <a:xfrm>
            <a:off x="418912" y="1044279"/>
            <a:ext cx="2544254" cy="1556281"/>
          </a:xfrm>
          <a:prstGeom prst="rect">
            <a:avLst/>
          </a:prstGeom>
        </p:spPr>
      </p:pic>
      <p:sp>
        <p:nvSpPr>
          <p:cNvPr id="2" name="Title 1">
            <a:extLst>
              <a:ext uri="{FF2B5EF4-FFF2-40B4-BE49-F238E27FC236}">
                <a16:creationId xmlns:a16="http://schemas.microsoft.com/office/drawing/2014/main" id="{4E7F273C-613F-2143-914B-4199B9460B5E}"/>
              </a:ext>
            </a:extLst>
          </p:cNvPr>
          <p:cNvSpPr>
            <a:spLocks noGrp="1"/>
          </p:cNvSpPr>
          <p:nvPr>
            <p:ph type="title"/>
          </p:nvPr>
        </p:nvSpPr>
        <p:spPr>
          <a:xfrm>
            <a:off x="554920" y="214570"/>
            <a:ext cx="10515600" cy="1325563"/>
          </a:xfrm>
        </p:spPr>
        <p:txBody>
          <a:bodyPr/>
          <a:lstStyle/>
          <a:p>
            <a:r>
              <a:rPr lang="en-US" dirty="0"/>
              <a:t>Living Income Spotlight</a:t>
            </a:r>
            <a:endParaRPr lang="en-US" dirty="0">
              <a:cs typeface="Calibri Light"/>
            </a:endParaRPr>
          </a:p>
        </p:txBody>
      </p:sp>
      <p:pic>
        <p:nvPicPr>
          <p:cNvPr id="6" name="Content Placeholder 5" descr="A screenshot of text&#10;&#10;Description automatically generated">
            <a:extLst>
              <a:ext uri="{FF2B5EF4-FFF2-40B4-BE49-F238E27FC236}">
                <a16:creationId xmlns:a16="http://schemas.microsoft.com/office/drawing/2014/main" id="{ACD6505D-2796-C845-B912-2D70DE073368}"/>
              </a:ext>
            </a:extLst>
          </p:cNvPr>
          <p:cNvPicPr>
            <a:picLocks noGrp="1" noChangeAspect="1"/>
          </p:cNvPicPr>
          <p:nvPr>
            <p:ph idx="1"/>
          </p:nvPr>
        </p:nvPicPr>
        <p:blipFill rotWithShape="1">
          <a:blip r:embed="rId4"/>
          <a:srcRect l="6535" t="53259" r="8153"/>
          <a:stretch/>
        </p:blipFill>
        <p:spPr>
          <a:xfrm>
            <a:off x="555547" y="2710362"/>
            <a:ext cx="7236347" cy="3693441"/>
          </a:xfrm>
        </p:spPr>
      </p:pic>
      <p:pic>
        <p:nvPicPr>
          <p:cNvPr id="8" name="Picture 7" descr="A screenshot of a cell phone&#10;&#10;Description automatically generated">
            <a:extLst>
              <a:ext uri="{FF2B5EF4-FFF2-40B4-BE49-F238E27FC236}">
                <a16:creationId xmlns:a16="http://schemas.microsoft.com/office/drawing/2014/main" id="{DA0E0886-8BCA-9B42-BFFE-1F379EB017FA}"/>
              </a:ext>
            </a:extLst>
          </p:cNvPr>
          <p:cNvPicPr>
            <a:picLocks noChangeAspect="1"/>
          </p:cNvPicPr>
          <p:nvPr/>
        </p:nvPicPr>
        <p:blipFill rotWithShape="1">
          <a:blip r:embed="rId5"/>
          <a:srcRect t="870" r="1121"/>
          <a:stretch/>
        </p:blipFill>
        <p:spPr>
          <a:xfrm>
            <a:off x="8135417" y="1097201"/>
            <a:ext cx="3636170" cy="5306602"/>
          </a:xfrm>
          <a:prstGeom prst="rect">
            <a:avLst/>
          </a:prstGeom>
        </p:spPr>
      </p:pic>
    </p:spTree>
    <p:extLst>
      <p:ext uri="{BB962C8B-B14F-4D97-AF65-F5344CB8AC3E}">
        <p14:creationId xmlns:p14="http://schemas.microsoft.com/office/powerpoint/2010/main" val="142253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506" y="499656"/>
            <a:ext cx="12056533" cy="904875"/>
          </a:xfrm>
        </p:spPr>
        <p:txBody>
          <a:bodyPr vert="horz" lIns="91440" tIns="45720" rIns="91440" bIns="45720" rtlCol="0" anchor="ctr">
            <a:normAutofit/>
          </a:bodyPr>
          <a:lstStyle/>
          <a:p>
            <a:r>
              <a:rPr lang="en-US" dirty="0"/>
              <a:t>Human Rights Spotlight</a:t>
            </a:r>
            <a:endParaRPr lang="en-US" dirty="0">
              <a:cs typeface="Calibri Light"/>
            </a:endParaRPr>
          </a:p>
        </p:txBody>
      </p:sp>
      <p:pic>
        <p:nvPicPr>
          <p:cNvPr id="13" name="Picture 12">
            <a:extLst>
              <a:ext uri="{FF2B5EF4-FFF2-40B4-BE49-F238E27FC236}">
                <a16:creationId xmlns:a16="http://schemas.microsoft.com/office/drawing/2014/main" id="{FBA2800A-4F5E-FD41-A6EC-94DF6D2ED2E7}"/>
              </a:ext>
            </a:extLst>
          </p:cNvPr>
          <p:cNvPicPr>
            <a:picLocks noChangeAspect="1"/>
          </p:cNvPicPr>
          <p:nvPr/>
        </p:nvPicPr>
        <p:blipFill>
          <a:blip r:embed="rId3"/>
          <a:stretch>
            <a:fillRect/>
          </a:stretch>
        </p:blipFill>
        <p:spPr>
          <a:xfrm>
            <a:off x="6355128" y="1577697"/>
            <a:ext cx="3571014" cy="4871150"/>
          </a:xfrm>
          <a:prstGeom prst="rect">
            <a:avLst/>
          </a:prstGeom>
        </p:spPr>
      </p:pic>
      <p:pic>
        <p:nvPicPr>
          <p:cNvPr id="15" name="Picture 14">
            <a:extLst>
              <a:ext uri="{FF2B5EF4-FFF2-40B4-BE49-F238E27FC236}">
                <a16:creationId xmlns:a16="http://schemas.microsoft.com/office/drawing/2014/main" id="{E0EDE8A1-1148-E94D-9A39-C66792BA5F47}"/>
              </a:ext>
            </a:extLst>
          </p:cNvPr>
          <p:cNvPicPr>
            <a:picLocks noChangeAspect="1"/>
          </p:cNvPicPr>
          <p:nvPr/>
        </p:nvPicPr>
        <p:blipFill rotWithShape="1">
          <a:blip r:embed="rId4"/>
          <a:srcRect l="4876" r="4461"/>
          <a:stretch/>
        </p:blipFill>
        <p:spPr>
          <a:xfrm>
            <a:off x="2516650" y="1677894"/>
            <a:ext cx="3598599" cy="4669603"/>
          </a:xfrm>
          <a:prstGeom prst="rect">
            <a:avLst/>
          </a:prstGeom>
        </p:spPr>
      </p:pic>
      <p:pic>
        <p:nvPicPr>
          <p:cNvPr id="11" name="Picture 10">
            <a:extLst>
              <a:ext uri="{FF2B5EF4-FFF2-40B4-BE49-F238E27FC236}">
                <a16:creationId xmlns:a16="http://schemas.microsoft.com/office/drawing/2014/main" id="{3047840A-C46A-2744-8B3D-015846D0AA0C}"/>
              </a:ext>
            </a:extLst>
          </p:cNvPr>
          <p:cNvPicPr>
            <a:picLocks noChangeAspect="1"/>
          </p:cNvPicPr>
          <p:nvPr/>
        </p:nvPicPr>
        <p:blipFill>
          <a:blip r:embed="rId5"/>
          <a:stretch>
            <a:fillRect/>
          </a:stretch>
        </p:blipFill>
        <p:spPr>
          <a:xfrm>
            <a:off x="682965" y="1282452"/>
            <a:ext cx="1727628" cy="727156"/>
          </a:xfrm>
          <a:prstGeom prst="rect">
            <a:avLst/>
          </a:prstGeom>
        </p:spPr>
      </p:pic>
    </p:spTree>
    <p:extLst>
      <p:ext uri="{BB962C8B-B14F-4D97-AF65-F5344CB8AC3E}">
        <p14:creationId xmlns:p14="http://schemas.microsoft.com/office/powerpoint/2010/main" val="373949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025" y="424582"/>
            <a:ext cx="12192000" cy="904875"/>
          </a:xfrm>
        </p:spPr>
        <p:txBody>
          <a:bodyPr vert="horz" lIns="91440" tIns="45720" rIns="91440" bIns="45720" rtlCol="0" anchor="ctr">
            <a:normAutofit/>
          </a:bodyPr>
          <a:lstStyle/>
          <a:p>
            <a:r>
              <a:rPr lang="en-US" dirty="0"/>
              <a:t>Human Rights Spotlight</a:t>
            </a:r>
          </a:p>
        </p:txBody>
      </p:sp>
      <p:pic>
        <p:nvPicPr>
          <p:cNvPr id="11" name="Picture 10">
            <a:extLst>
              <a:ext uri="{FF2B5EF4-FFF2-40B4-BE49-F238E27FC236}">
                <a16:creationId xmlns:a16="http://schemas.microsoft.com/office/drawing/2014/main" id="{6A5AB015-CFAF-C848-89C5-881CBD9895E7}"/>
              </a:ext>
            </a:extLst>
          </p:cNvPr>
          <p:cNvPicPr>
            <a:picLocks noChangeAspect="1"/>
          </p:cNvPicPr>
          <p:nvPr/>
        </p:nvPicPr>
        <p:blipFill>
          <a:blip r:embed="rId3"/>
          <a:stretch>
            <a:fillRect/>
          </a:stretch>
        </p:blipFill>
        <p:spPr>
          <a:xfrm>
            <a:off x="479816" y="1241208"/>
            <a:ext cx="1422400" cy="1422400"/>
          </a:xfrm>
          <a:prstGeom prst="rect">
            <a:avLst/>
          </a:prstGeom>
        </p:spPr>
      </p:pic>
      <p:pic>
        <p:nvPicPr>
          <p:cNvPr id="15" name="Picture 14">
            <a:extLst>
              <a:ext uri="{FF2B5EF4-FFF2-40B4-BE49-F238E27FC236}">
                <a16:creationId xmlns:a16="http://schemas.microsoft.com/office/drawing/2014/main" id="{DB70804C-C845-C842-BD1F-9C27FE1D8DEF}"/>
              </a:ext>
            </a:extLst>
          </p:cNvPr>
          <p:cNvPicPr>
            <a:picLocks noChangeAspect="1"/>
          </p:cNvPicPr>
          <p:nvPr/>
        </p:nvPicPr>
        <p:blipFill>
          <a:blip r:embed="rId4"/>
          <a:stretch>
            <a:fillRect/>
          </a:stretch>
        </p:blipFill>
        <p:spPr>
          <a:xfrm>
            <a:off x="5653804" y="2533130"/>
            <a:ext cx="5940752" cy="3322668"/>
          </a:xfrm>
          <a:prstGeom prst="rect">
            <a:avLst/>
          </a:prstGeom>
        </p:spPr>
      </p:pic>
      <p:pic>
        <p:nvPicPr>
          <p:cNvPr id="17" name="Picture 16">
            <a:extLst>
              <a:ext uri="{FF2B5EF4-FFF2-40B4-BE49-F238E27FC236}">
                <a16:creationId xmlns:a16="http://schemas.microsoft.com/office/drawing/2014/main" id="{1D88EE88-3F3A-B94B-A48D-CCFE39B0DAF8}"/>
              </a:ext>
            </a:extLst>
          </p:cNvPr>
          <p:cNvPicPr>
            <a:picLocks noChangeAspect="1"/>
          </p:cNvPicPr>
          <p:nvPr/>
        </p:nvPicPr>
        <p:blipFill rotWithShape="1">
          <a:blip r:embed="rId5"/>
          <a:srcRect b="23255"/>
          <a:stretch/>
        </p:blipFill>
        <p:spPr>
          <a:xfrm>
            <a:off x="2051531" y="1327346"/>
            <a:ext cx="3579762" cy="4378650"/>
          </a:xfrm>
          <a:prstGeom prst="rect">
            <a:avLst/>
          </a:prstGeom>
        </p:spPr>
      </p:pic>
      <p:pic>
        <p:nvPicPr>
          <p:cNvPr id="19" name="Picture 18">
            <a:extLst>
              <a:ext uri="{FF2B5EF4-FFF2-40B4-BE49-F238E27FC236}">
                <a16:creationId xmlns:a16="http://schemas.microsoft.com/office/drawing/2014/main" id="{FAA16BEB-0658-2C40-A79A-2218F97DD35C}"/>
              </a:ext>
            </a:extLst>
          </p:cNvPr>
          <p:cNvPicPr>
            <a:picLocks noChangeAspect="1"/>
          </p:cNvPicPr>
          <p:nvPr/>
        </p:nvPicPr>
        <p:blipFill>
          <a:blip r:embed="rId6"/>
          <a:stretch>
            <a:fillRect/>
          </a:stretch>
        </p:blipFill>
        <p:spPr>
          <a:xfrm>
            <a:off x="2071896" y="5705996"/>
            <a:ext cx="3409999" cy="729712"/>
          </a:xfrm>
          <a:prstGeom prst="rect">
            <a:avLst/>
          </a:prstGeom>
        </p:spPr>
      </p:pic>
      <p:sp>
        <p:nvSpPr>
          <p:cNvPr id="3" name="Rectangle 2">
            <a:extLst>
              <a:ext uri="{FF2B5EF4-FFF2-40B4-BE49-F238E27FC236}">
                <a16:creationId xmlns:a16="http://schemas.microsoft.com/office/drawing/2014/main" id="{C9938B57-33F6-414D-9B3C-C1A4CA6398C4}"/>
              </a:ext>
            </a:extLst>
          </p:cNvPr>
          <p:cNvSpPr/>
          <p:nvPr/>
        </p:nvSpPr>
        <p:spPr>
          <a:xfrm>
            <a:off x="5697885" y="1487885"/>
            <a:ext cx="5919575" cy="915901"/>
          </a:xfrm>
          <a:prstGeom prst="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0FBCE23-8653-4ADB-989B-4A985A68E7AB}"/>
              </a:ext>
            </a:extLst>
          </p:cNvPr>
          <p:cNvSpPr txBox="1"/>
          <p:nvPr/>
        </p:nvSpPr>
        <p:spPr>
          <a:xfrm>
            <a:off x="5835051" y="1622485"/>
            <a:ext cx="56941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rPr>
              <a:t>2030 Ambition</a:t>
            </a:r>
            <a:r>
              <a:rPr lang="en-US" dirty="0">
                <a:solidFill>
                  <a:schemeClr val="bg1"/>
                </a:solidFill>
              </a:rPr>
              <a:t> </a:t>
            </a:r>
            <a:r>
              <a:rPr lang="en-US" dirty="0">
                <a:solidFill>
                  <a:schemeClr val="bg1"/>
                </a:solidFill>
                <a:latin typeface="Calibri Light"/>
                <a:cs typeface="Calibri Light"/>
              </a:rPr>
              <a:t>To improve 30 million livelihoods in communities directly connected to our business activities</a:t>
            </a:r>
            <a:r>
              <a:rPr lang="en-US" dirty="0">
                <a:solidFill>
                  <a:schemeClr val="bg1"/>
                </a:solidFill>
              </a:rPr>
              <a:t>.</a:t>
            </a:r>
          </a:p>
        </p:txBody>
      </p:sp>
    </p:spTree>
    <p:extLst>
      <p:ext uri="{BB962C8B-B14F-4D97-AF65-F5344CB8AC3E}">
        <p14:creationId xmlns:p14="http://schemas.microsoft.com/office/powerpoint/2010/main" val="900267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7-24 at 4.05.10 PM.png"/>
          <p:cNvPicPr>
            <a:picLocks noChangeAspect="1"/>
          </p:cNvPicPr>
          <p:nvPr/>
        </p:nvPicPr>
        <p:blipFill rotWithShape="1">
          <a:blip r:embed="rId3" cstate="screen">
            <a:extLst>
              <a:ext uri="{28A0092B-C50C-407E-A947-70E740481C1C}">
                <a14:useLocalDpi xmlns:a14="http://schemas.microsoft.com/office/drawing/2010/main"/>
              </a:ext>
            </a:extLst>
          </a:blip>
          <a:srcRect t="35356" r="90" b="17227"/>
          <a:stretch/>
        </p:blipFill>
        <p:spPr>
          <a:xfrm>
            <a:off x="2034086" y="5599665"/>
            <a:ext cx="3999945" cy="815303"/>
          </a:xfrm>
          <a:prstGeom prst="rect">
            <a:avLst/>
          </a:prstGeom>
        </p:spPr>
      </p:pic>
      <p:pic>
        <p:nvPicPr>
          <p:cNvPr id="10" name="Picture 9" descr="Screen Shot 2019-07-24 at 4.30.26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4348" y="2882747"/>
            <a:ext cx="6876353" cy="2567532"/>
          </a:xfrm>
          <a:prstGeom prst="rect">
            <a:avLst/>
          </a:prstGeom>
        </p:spPr>
      </p:pic>
      <p:sp>
        <p:nvSpPr>
          <p:cNvPr id="5" name="TextBox 4"/>
          <p:cNvSpPr txBox="1"/>
          <p:nvPr/>
        </p:nvSpPr>
        <p:spPr>
          <a:xfrm>
            <a:off x="1944042" y="1199782"/>
            <a:ext cx="7113468" cy="584775"/>
          </a:xfrm>
          <a:prstGeom prst="rect">
            <a:avLst/>
          </a:prstGeom>
          <a:noFill/>
        </p:spPr>
        <p:txBody>
          <a:bodyPr wrap="square" lIns="91440" tIns="45720" rIns="91440" bIns="45720" rtlCol="0" anchor="t">
            <a:spAutoFit/>
          </a:bodyPr>
          <a:lstStyle/>
          <a:p>
            <a:r>
              <a:rPr lang="en-US" sz="1600" dirty="0"/>
              <a:t>Unilever’s ‘Enhancing Livelihoods’ goal is made up of 3 pillars:</a:t>
            </a:r>
            <a:endParaRPr lang="en-US" dirty="0"/>
          </a:p>
          <a:p>
            <a:r>
              <a:rPr lang="en-US" sz="1600" dirty="0"/>
              <a:t>Fairness in the Workplace, Opportunities for Women and Inclusive Business </a:t>
            </a:r>
            <a:endParaRPr lang="en-US" dirty="0"/>
          </a:p>
        </p:txBody>
      </p:sp>
      <p:sp>
        <p:nvSpPr>
          <p:cNvPr id="2" name="Title 1"/>
          <p:cNvSpPr>
            <a:spLocks noGrp="1"/>
          </p:cNvSpPr>
          <p:nvPr>
            <p:ph type="title" idx="4294967295"/>
          </p:nvPr>
        </p:nvSpPr>
        <p:spPr>
          <a:xfrm>
            <a:off x="461704" y="326986"/>
            <a:ext cx="12192000" cy="904875"/>
          </a:xfrm>
        </p:spPr>
        <p:txBody>
          <a:bodyPr vert="horz" lIns="91440" tIns="45720" rIns="91440" bIns="45720" rtlCol="0" anchor="ctr">
            <a:normAutofit/>
          </a:bodyPr>
          <a:lstStyle/>
          <a:p>
            <a:r>
              <a:rPr lang="en-US" dirty="0"/>
              <a:t>Human Rights Spotlight</a:t>
            </a:r>
          </a:p>
        </p:txBody>
      </p:sp>
      <p:pic>
        <p:nvPicPr>
          <p:cNvPr id="4" name="Picture 3" descr="Screen Shot 2019-07-24 at 4.04.47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1247" y="5564409"/>
            <a:ext cx="2058005" cy="854691"/>
          </a:xfrm>
          <a:prstGeom prst="rect">
            <a:avLst/>
          </a:prstGeom>
        </p:spPr>
      </p:pic>
      <p:pic>
        <p:nvPicPr>
          <p:cNvPr id="6" name="Picture 5" descr="unilever.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735" y="1345257"/>
            <a:ext cx="999765" cy="1098615"/>
          </a:xfrm>
          <a:prstGeom prst="rect">
            <a:avLst/>
          </a:prstGeom>
        </p:spPr>
      </p:pic>
      <p:pic>
        <p:nvPicPr>
          <p:cNvPr id="7" name="Picture 6" descr="Screen Shot 2019-07-24 at 4.23.1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7567" y="5627256"/>
            <a:ext cx="1718733" cy="727156"/>
          </a:xfrm>
          <a:prstGeom prst="rect">
            <a:avLst/>
          </a:prstGeom>
        </p:spPr>
      </p:pic>
      <p:pic>
        <p:nvPicPr>
          <p:cNvPr id="8" name="Picture 7" descr="Screen Shot 2019-07-24 at 4.25.35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34132" y="1918683"/>
            <a:ext cx="7370809" cy="826378"/>
          </a:xfrm>
          <a:prstGeom prst="rect">
            <a:avLst/>
          </a:prstGeom>
        </p:spPr>
      </p:pic>
      <p:pic>
        <p:nvPicPr>
          <p:cNvPr id="11" name="Picture 10" descr="Screen Shot 2019-07-24 at 4.05.10 PM.png">
            <a:extLst>
              <a:ext uri="{FF2B5EF4-FFF2-40B4-BE49-F238E27FC236}">
                <a16:creationId xmlns:a16="http://schemas.microsoft.com/office/drawing/2014/main" id="{C81E09D8-490B-4A81-8EB6-66D8E326E4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049" t="6114" r="28799" b="82974"/>
          <a:stretch/>
        </p:blipFill>
        <p:spPr>
          <a:xfrm>
            <a:off x="2161709" y="5413450"/>
            <a:ext cx="1727590" cy="187631"/>
          </a:xfrm>
          <a:prstGeom prst="rect">
            <a:avLst/>
          </a:prstGeom>
        </p:spPr>
      </p:pic>
      <p:pic>
        <p:nvPicPr>
          <p:cNvPr id="12" name="Picture 11" descr="Screen Shot 2019-07-24 at 4.05.10 PM.png">
            <a:extLst>
              <a:ext uri="{FF2B5EF4-FFF2-40B4-BE49-F238E27FC236}">
                <a16:creationId xmlns:a16="http://schemas.microsoft.com/office/drawing/2014/main" id="{A88B9BDC-9AD0-428D-AC74-3A1F263C01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0814" r="90" b="433"/>
          <a:stretch/>
        </p:blipFill>
        <p:spPr>
          <a:xfrm>
            <a:off x="3910331" y="5412758"/>
            <a:ext cx="3999957" cy="150497"/>
          </a:xfrm>
          <a:prstGeom prst="rect">
            <a:avLst/>
          </a:prstGeom>
        </p:spPr>
      </p:pic>
    </p:spTree>
    <p:extLst>
      <p:ext uri="{BB962C8B-B14F-4D97-AF65-F5344CB8AC3E}">
        <p14:creationId xmlns:p14="http://schemas.microsoft.com/office/powerpoint/2010/main" val="2683305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86200C-CDB5-2648-B79C-CA051A572B9F}"/>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Learn How to Prepare for Action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DE32B4-A876-6940-9ACE-62072C8E85C7}"/>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dirty="0">
                <a:latin typeface="Calibri Light"/>
                <a:cs typeface="Calibri Light"/>
              </a:rPr>
              <a:t>Slides will be available shortly.</a:t>
            </a:r>
          </a:p>
        </p:txBody>
      </p:sp>
    </p:spTree>
    <p:extLst>
      <p:ext uri="{BB962C8B-B14F-4D97-AF65-F5344CB8AC3E}">
        <p14:creationId xmlns:p14="http://schemas.microsoft.com/office/powerpoint/2010/main" val="1590933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hand holding a banana tree&#10;&#10;Description automatically generated">
            <a:extLst>
              <a:ext uri="{FF2B5EF4-FFF2-40B4-BE49-F238E27FC236}">
                <a16:creationId xmlns:a16="http://schemas.microsoft.com/office/drawing/2014/main" id="{C6F8F66B-7042-450A-8DA3-A22E4CF7CEE4}"/>
              </a:ext>
            </a:extLst>
          </p:cNvPr>
          <p:cNvPicPr>
            <a:picLocks noChangeAspect="1"/>
          </p:cNvPicPr>
          <p:nvPr/>
        </p:nvPicPr>
        <p:blipFill rotWithShape="1">
          <a:blip r:embed="rId2"/>
          <a:srcRect r="19885"/>
          <a:stretch/>
        </p:blipFill>
        <p:spPr>
          <a:xfrm>
            <a:off x="-1539" y="-11394"/>
            <a:ext cx="12193539" cy="6880787"/>
          </a:xfrm>
          <a:prstGeom prst="rect">
            <a:avLst/>
          </a:prstGeom>
          <a:solidFill>
            <a:srgbClr val="FFFFFF"/>
          </a:solidFill>
          <a:ln>
            <a:noFill/>
          </a:ln>
        </p:spPr>
      </p:pic>
      <p:sp>
        <p:nvSpPr>
          <p:cNvPr id="8" name="Rectangle 7">
            <a:extLst>
              <a:ext uri="{FF2B5EF4-FFF2-40B4-BE49-F238E27FC236}">
                <a16:creationId xmlns:a16="http://schemas.microsoft.com/office/drawing/2014/main" id="{B96ACC07-7E87-4A27-B437-5907AE255325}"/>
              </a:ext>
            </a:extLst>
          </p:cNvPr>
          <p:cNvSpPr/>
          <p:nvPr/>
        </p:nvSpPr>
        <p:spPr>
          <a:xfrm>
            <a:off x="-2596" y="-40645"/>
            <a:ext cx="2543228" cy="6909373"/>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091669" y="2235200"/>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rotWithShape="1">
          <a:blip r:embed="rId3"/>
          <a:srcRect b="708"/>
          <a:stretch/>
        </p:blipFill>
        <p:spPr>
          <a:xfrm>
            <a:off x="2494499" y="-64863"/>
            <a:ext cx="7081455" cy="6933591"/>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970406" y="1931090"/>
            <a:ext cx="4023360" cy="234829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Setting</a:t>
            </a:r>
            <a:br>
              <a:rPr lang="en-US" sz="4800" b="1" dirty="0">
                <a:latin typeface="Helvetica"/>
                <a:cs typeface="Helvetica"/>
              </a:rPr>
            </a:br>
            <a:r>
              <a:rPr lang="en-US" sz="4800" b="1" dirty="0">
                <a:latin typeface="Helvetica"/>
                <a:cs typeface="Helvetica"/>
              </a:rPr>
              <a:t>the Scene</a:t>
            </a:r>
          </a:p>
        </p:txBody>
      </p:sp>
    </p:spTree>
    <p:extLst>
      <p:ext uri="{BB962C8B-B14F-4D97-AF65-F5344CB8AC3E}">
        <p14:creationId xmlns:p14="http://schemas.microsoft.com/office/powerpoint/2010/main" val="197047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15712" y="880550"/>
            <a:ext cx="4856096" cy="688544"/>
          </a:xfrm>
          <a:prstGeom prst="rect">
            <a:avLst/>
          </a:prstGeom>
        </p:spPr>
        <p:txBody>
          <a:bodyPr anchor="ctr"/>
          <a:lstStyle/>
          <a:p>
            <a:pPr defTabSz="685800">
              <a:spcBef>
                <a:spcPct val="0"/>
              </a:spcBef>
              <a:defRPr/>
            </a:pPr>
            <a:endParaRPr lang="en-GB" sz="2700" b="1" dirty="0">
              <a:solidFill>
                <a:srgbClr val="00528E"/>
              </a:solidFill>
              <a:latin typeface="Calibri"/>
            </a:endParaRPr>
          </a:p>
        </p:txBody>
      </p:sp>
      <p:sp>
        <p:nvSpPr>
          <p:cNvPr id="5" name="object 14">
            <a:extLst>
              <a:ext uri="{FF2B5EF4-FFF2-40B4-BE49-F238E27FC236}">
                <a16:creationId xmlns:a16="http://schemas.microsoft.com/office/drawing/2014/main" id="{24440AFE-B2AD-40CB-999B-160B3F54CEF5}"/>
              </a:ext>
            </a:extLst>
          </p:cNvPr>
          <p:cNvSpPr txBox="1">
            <a:spLocks noGrp="1"/>
          </p:cNvSpPr>
          <p:nvPr>
            <p:ph type="title"/>
          </p:nvPr>
        </p:nvSpPr>
        <p:spPr>
          <a:xfrm>
            <a:off x="664660" y="197014"/>
            <a:ext cx="7436795" cy="1536984"/>
          </a:xfrm>
          <a:prstGeom prst="rect">
            <a:avLst/>
          </a:prstGeom>
        </p:spPr>
        <p:txBody>
          <a:bodyPr vert="horz" wrap="square" lIns="0" tIns="9543" rIns="0" bIns="0" rtlCol="0" anchor="ctr">
            <a:noAutofit/>
          </a:bodyPr>
          <a:lstStyle/>
          <a:p>
            <a:pPr marL="9543">
              <a:lnSpc>
                <a:spcPts val="5280"/>
              </a:lnSpc>
              <a:spcBef>
                <a:spcPts val="75"/>
              </a:spcBef>
            </a:pPr>
            <a:r>
              <a:rPr lang="en-US" b="1" dirty="0"/>
              <a:t>The </a:t>
            </a:r>
            <a:r>
              <a:rPr b="1" dirty="0"/>
              <a:t>Living </a:t>
            </a:r>
            <a:r>
              <a:rPr b="1" spc="-8" dirty="0"/>
              <a:t>Income</a:t>
            </a:r>
            <a:r>
              <a:rPr lang="en-US" b="1" spc="-8" dirty="0"/>
              <a:t> </a:t>
            </a:r>
            <a:r>
              <a:rPr lang="en-GB" b="1" spc="-4" dirty="0"/>
              <a:t>Concept</a:t>
            </a:r>
            <a:endParaRPr b="1" spc="-4" dirty="0"/>
          </a:p>
        </p:txBody>
      </p:sp>
      <p:sp>
        <p:nvSpPr>
          <p:cNvPr id="15" name="Rounded Rectangle 1">
            <a:extLst>
              <a:ext uri="{FF2B5EF4-FFF2-40B4-BE49-F238E27FC236}">
                <a16:creationId xmlns:a16="http://schemas.microsoft.com/office/drawing/2014/main" id="{5DCE4C15-00F4-456D-9D12-43A3994AA84C}"/>
              </a:ext>
            </a:extLst>
          </p:cNvPr>
          <p:cNvSpPr/>
          <p:nvPr/>
        </p:nvSpPr>
        <p:spPr>
          <a:xfrm>
            <a:off x="1743074" y="2932889"/>
            <a:ext cx="2639984" cy="2774546"/>
          </a:xfrm>
          <a:prstGeom prst="rect">
            <a:avLst/>
          </a:prstGeom>
          <a:solidFill>
            <a:schemeClr val="accent6">
              <a:lumMod val="20000"/>
              <a:lumOff val="80000"/>
            </a:schemeClr>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schemeClr val="tx1"/>
                </a:solidFill>
                <a:latin typeface="Calibri" panose="020F0502020204030204"/>
              </a:rPr>
              <a:t>The concept of a living Income focuses on the households’ ability to afford a decent standard of living</a:t>
            </a:r>
          </a:p>
          <a:p>
            <a:pPr defTabSz="685800">
              <a:defRPr/>
            </a:pPr>
            <a:endParaRPr lang="en-GB" sz="1500" dirty="0">
              <a:solidFill>
                <a:prstClr val="black"/>
              </a:solidFill>
              <a:latin typeface="Calibri" panose="020F0502020204030204"/>
            </a:endParaRPr>
          </a:p>
        </p:txBody>
      </p:sp>
      <p:sp>
        <p:nvSpPr>
          <p:cNvPr id="16" name="TextBox 8">
            <a:extLst>
              <a:ext uri="{FF2B5EF4-FFF2-40B4-BE49-F238E27FC236}">
                <a16:creationId xmlns:a16="http://schemas.microsoft.com/office/drawing/2014/main" id="{6A38A2E0-1804-4CC0-8DDA-6541714624D5}"/>
              </a:ext>
            </a:extLst>
          </p:cNvPr>
          <p:cNvSpPr txBox="1"/>
          <p:nvPr/>
        </p:nvSpPr>
        <p:spPr>
          <a:xfrm>
            <a:off x="1743075" y="1814914"/>
            <a:ext cx="2639984" cy="1015663"/>
          </a:xfrm>
          <a:prstGeom prst="rect">
            <a:avLst/>
          </a:prstGeom>
          <a:solidFill>
            <a:schemeClr val="accent6"/>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is the Living Income Concept?</a:t>
            </a:r>
          </a:p>
          <a:p>
            <a:pPr algn="ctr" defTabSz="685800">
              <a:defRPr/>
            </a:pPr>
            <a:endParaRPr lang="en-GB" b="1" dirty="0">
              <a:solidFill>
                <a:prstClr val="white"/>
              </a:solidFill>
              <a:latin typeface="Calibri" panose="020F0502020204030204"/>
            </a:endParaRPr>
          </a:p>
        </p:txBody>
      </p:sp>
      <p:sp>
        <p:nvSpPr>
          <p:cNvPr id="13" name="Rounded Rectangle 5">
            <a:extLst>
              <a:ext uri="{FF2B5EF4-FFF2-40B4-BE49-F238E27FC236}">
                <a16:creationId xmlns:a16="http://schemas.microsoft.com/office/drawing/2014/main" id="{8F5ADBA4-322A-4F9C-8C81-8EA3612E6CE0}"/>
              </a:ext>
            </a:extLst>
          </p:cNvPr>
          <p:cNvSpPr/>
          <p:nvPr/>
        </p:nvSpPr>
        <p:spPr>
          <a:xfrm>
            <a:off x="4497506" y="2932277"/>
            <a:ext cx="2995018" cy="2775305"/>
          </a:xfrm>
          <a:prstGeom prst="rect">
            <a:avLst/>
          </a:prstGeom>
          <a:solidFill>
            <a:schemeClr val="accent6">
              <a:lumMod val="20000"/>
              <a:lumOff val="80000"/>
            </a:schemeClr>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prstClr val="black"/>
                </a:solidFill>
                <a:latin typeface="Calibri" panose="020F0502020204030204"/>
              </a:rPr>
              <a:t>The net annual income of a household, which comes from a variety of sources, is sufficient to cover the cost of a decent standard of living for a typical household in a particular place. </a:t>
            </a:r>
          </a:p>
          <a:p>
            <a:pPr defTabSz="685800">
              <a:defRPr/>
            </a:pPr>
            <a:endParaRPr lang="en-GB" sz="1500" dirty="0">
              <a:solidFill>
                <a:prstClr val="black"/>
              </a:solidFill>
              <a:latin typeface="Calibri" panose="020F0502020204030204"/>
            </a:endParaRPr>
          </a:p>
        </p:txBody>
      </p:sp>
      <p:sp>
        <p:nvSpPr>
          <p:cNvPr id="14" name="TextBox 9">
            <a:extLst>
              <a:ext uri="{FF2B5EF4-FFF2-40B4-BE49-F238E27FC236}">
                <a16:creationId xmlns:a16="http://schemas.microsoft.com/office/drawing/2014/main" id="{C2FA3073-90B6-48BD-B757-A599279C6D6E}"/>
              </a:ext>
            </a:extLst>
          </p:cNvPr>
          <p:cNvSpPr txBox="1"/>
          <p:nvPr/>
        </p:nvSpPr>
        <p:spPr>
          <a:xfrm>
            <a:off x="4497505" y="1814914"/>
            <a:ext cx="2995018" cy="1015663"/>
          </a:xfrm>
          <a:prstGeom prst="rect">
            <a:avLst/>
          </a:prstGeom>
          <a:solidFill>
            <a:schemeClr val="accent6">
              <a:lumMod val="75000"/>
            </a:schemeClr>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does it mean to be able to afford a decent standard of living?</a:t>
            </a:r>
          </a:p>
        </p:txBody>
      </p:sp>
      <p:sp>
        <p:nvSpPr>
          <p:cNvPr id="10" name="Rounded Rectangle 6">
            <a:extLst>
              <a:ext uri="{FF2B5EF4-FFF2-40B4-BE49-F238E27FC236}">
                <a16:creationId xmlns:a16="http://schemas.microsoft.com/office/drawing/2014/main" id="{086AFB37-ED60-4A81-9293-5AD84B90ECCD}"/>
              </a:ext>
            </a:extLst>
          </p:cNvPr>
          <p:cNvSpPr/>
          <p:nvPr/>
        </p:nvSpPr>
        <p:spPr>
          <a:xfrm>
            <a:off x="7606968" y="2932277"/>
            <a:ext cx="2751471" cy="2775307"/>
          </a:xfrm>
          <a:prstGeom prst="rect">
            <a:avLst/>
          </a:prstGeom>
          <a:solidFill>
            <a:schemeClr val="accent6">
              <a:lumMod val="20000"/>
              <a:lumOff val="80000"/>
            </a:schemeClr>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prstClr val="black"/>
                </a:solidFill>
                <a:latin typeface="Calibri" panose="020F0502020204030204"/>
              </a:rPr>
              <a:t>Elements of a decent standard of living include access to food, water, housing, education, healthcare, transport, clothing, and other essential needs including provision for unexpected events.</a:t>
            </a:r>
          </a:p>
          <a:p>
            <a:pPr defTabSz="685800">
              <a:defRPr/>
            </a:pPr>
            <a:endParaRPr lang="en-GB" sz="1500" dirty="0">
              <a:solidFill>
                <a:prstClr val="black"/>
              </a:solidFill>
              <a:latin typeface="Calibri" panose="020F0502020204030204"/>
            </a:endParaRPr>
          </a:p>
        </p:txBody>
      </p:sp>
      <p:sp>
        <p:nvSpPr>
          <p:cNvPr id="12" name="TextBox 10">
            <a:extLst>
              <a:ext uri="{FF2B5EF4-FFF2-40B4-BE49-F238E27FC236}">
                <a16:creationId xmlns:a16="http://schemas.microsoft.com/office/drawing/2014/main" id="{71362F21-5836-4961-99CF-C0DC71B124F9}"/>
              </a:ext>
            </a:extLst>
          </p:cNvPr>
          <p:cNvSpPr txBox="1"/>
          <p:nvPr/>
        </p:nvSpPr>
        <p:spPr>
          <a:xfrm>
            <a:off x="7606969" y="1814914"/>
            <a:ext cx="2751472" cy="1015663"/>
          </a:xfrm>
          <a:prstGeom prst="rect">
            <a:avLst/>
          </a:prstGeom>
          <a:solidFill>
            <a:schemeClr val="accent6">
              <a:lumMod val="50000"/>
            </a:schemeClr>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does decency mean in this context?</a:t>
            </a:r>
          </a:p>
          <a:p>
            <a:pPr algn="ctr" defTabSz="685800">
              <a:defRPr/>
            </a:pPr>
            <a:endParaRPr lang="en-GB" b="1" dirty="0">
              <a:solidFill>
                <a:prstClr val="white"/>
              </a:solidFill>
              <a:latin typeface="Calibri" panose="020F0502020204030204"/>
            </a:endParaRPr>
          </a:p>
        </p:txBody>
      </p:sp>
      <p:pic>
        <p:nvPicPr>
          <p:cNvPr id="17" name="Picture 22">
            <a:extLst>
              <a:ext uri="{FF2B5EF4-FFF2-40B4-BE49-F238E27FC236}">
                <a16:creationId xmlns:a16="http://schemas.microsoft.com/office/drawing/2014/main" id="{679BF917-32AD-4162-92DC-00AD9C8AB4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955" y="6033997"/>
            <a:ext cx="3738484" cy="582621"/>
          </a:xfrm>
          <a:prstGeom prst="rect">
            <a:avLst/>
          </a:prstGeom>
        </p:spPr>
      </p:pic>
    </p:spTree>
    <p:extLst>
      <p:ext uri="{BB962C8B-B14F-4D97-AF65-F5344CB8AC3E}">
        <p14:creationId xmlns:p14="http://schemas.microsoft.com/office/powerpoint/2010/main" val="577121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BCC59-3E14-7346-B726-FB5645ADFA7D}"/>
              </a:ext>
            </a:extLst>
          </p:cNvPr>
          <p:cNvPicPr>
            <a:picLocks noChangeAspect="1"/>
          </p:cNvPicPr>
          <p:nvPr/>
        </p:nvPicPr>
        <p:blipFill>
          <a:blip r:embed="rId3"/>
          <a:stretch>
            <a:fillRect/>
          </a:stretch>
        </p:blipFill>
        <p:spPr>
          <a:xfrm>
            <a:off x="1467792" y="782301"/>
            <a:ext cx="10263916" cy="5715002"/>
          </a:xfrm>
          <a:prstGeom prst="rect">
            <a:avLst/>
          </a:prstGeom>
        </p:spPr>
      </p:pic>
      <p:sp>
        <p:nvSpPr>
          <p:cNvPr id="3" name="Rectangle 2">
            <a:extLst>
              <a:ext uri="{FF2B5EF4-FFF2-40B4-BE49-F238E27FC236}">
                <a16:creationId xmlns:a16="http://schemas.microsoft.com/office/drawing/2014/main" id="{0CAE10FE-9FCA-C84C-BA8D-7D55E24CA657}"/>
              </a:ext>
            </a:extLst>
          </p:cNvPr>
          <p:cNvSpPr/>
          <p:nvPr/>
        </p:nvSpPr>
        <p:spPr>
          <a:xfrm>
            <a:off x="600132" y="602590"/>
            <a:ext cx="6143568" cy="1446550"/>
          </a:xfrm>
          <a:prstGeom prst="rect">
            <a:avLst/>
          </a:prstGeom>
        </p:spPr>
        <p:txBody>
          <a:bodyPr wrap="square">
            <a:spAutoFit/>
          </a:bodyPr>
          <a:lstStyle/>
          <a:p>
            <a:pPr>
              <a:spcBef>
                <a:spcPts val="75"/>
              </a:spcBef>
              <a:spcAft>
                <a:spcPts val="75"/>
              </a:spcAft>
            </a:pPr>
            <a:r>
              <a:rPr lang="en-US" sz="4400" b="1" dirty="0">
                <a:latin typeface="+mj-lt"/>
              </a:rPr>
              <a:t>The Living </a:t>
            </a:r>
            <a:r>
              <a:rPr lang="en-US" sz="4400" b="1" spc="-8" dirty="0">
                <a:latin typeface="+mj-lt"/>
              </a:rPr>
              <a:t>Income</a:t>
            </a:r>
            <a:r>
              <a:rPr lang="en-US" sz="4400" b="1" spc="-45" dirty="0">
                <a:latin typeface="+mj-lt"/>
              </a:rPr>
              <a:t> </a:t>
            </a:r>
            <a:r>
              <a:rPr lang="en-US" sz="4400" b="1" spc="-4" dirty="0">
                <a:latin typeface="+mj-lt"/>
              </a:rPr>
              <a:t>Story</a:t>
            </a:r>
            <a:br>
              <a:rPr lang="en-US" sz="4400" b="1" spc="-4" dirty="0">
                <a:latin typeface="Helvetica" pitchFamily="2" charset="0"/>
              </a:rPr>
            </a:br>
            <a:endParaRPr lang="en-US" sz="4400" b="1" spc="-4" dirty="0">
              <a:latin typeface="Helvetica" pitchFamily="2" charset="0"/>
            </a:endParaRPr>
          </a:p>
        </p:txBody>
      </p:sp>
    </p:spTree>
    <p:extLst>
      <p:ext uri="{BB962C8B-B14F-4D97-AF65-F5344CB8AC3E}">
        <p14:creationId xmlns:p14="http://schemas.microsoft.com/office/powerpoint/2010/main" val="388199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4043000" y="4531420"/>
            <a:ext cx="3197873" cy="496237"/>
          </a:xfrm>
          <a:prstGeom prst="rect">
            <a:avLst/>
          </a:prstGeom>
        </p:spPr>
        <p:txBody>
          <a:bodyPr vert="horz" lIns="121920" tIns="60960" rIns="121920" bIns="6096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en-US" sz="2400" dirty="0">
              <a:latin typeface="Lato" charset="0"/>
              <a:ea typeface="Lato" charset="0"/>
              <a:cs typeface="Lato"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767" y="1244876"/>
            <a:ext cx="1586977" cy="1086549"/>
          </a:xfrm>
          <a:prstGeom prst="rect">
            <a:avLst/>
          </a:prstGeom>
        </p:spPr>
      </p:pic>
      <p:pic>
        <p:nvPicPr>
          <p:cNvPr id="19" name="Picture 18">
            <a:extLst>
              <a:ext uri="{FF2B5EF4-FFF2-40B4-BE49-F238E27FC236}">
                <a16:creationId xmlns:a16="http://schemas.microsoft.com/office/drawing/2014/main" id="{4C9414A3-4A3A-0342-94A4-778AB029CBFA}"/>
              </a:ext>
            </a:extLst>
          </p:cNvPr>
          <p:cNvPicPr>
            <a:picLocks noChangeAspect="1"/>
          </p:cNvPicPr>
          <p:nvPr/>
        </p:nvPicPr>
        <p:blipFill>
          <a:blip r:embed="rId4"/>
          <a:stretch>
            <a:fillRect/>
          </a:stretch>
        </p:blipFill>
        <p:spPr>
          <a:xfrm>
            <a:off x="2197198" y="2375123"/>
            <a:ext cx="728582" cy="881627"/>
          </a:xfrm>
          <a:prstGeom prst="rect">
            <a:avLst/>
          </a:prstGeom>
        </p:spPr>
      </p:pic>
      <p:pic>
        <p:nvPicPr>
          <p:cNvPr id="20" name="Picture 19">
            <a:extLst>
              <a:ext uri="{FF2B5EF4-FFF2-40B4-BE49-F238E27FC236}">
                <a16:creationId xmlns:a16="http://schemas.microsoft.com/office/drawing/2014/main" id="{1A765977-3DE3-F743-9892-8C7BA3439367}"/>
              </a:ext>
            </a:extLst>
          </p:cNvPr>
          <p:cNvPicPr>
            <a:picLocks noChangeAspect="1"/>
          </p:cNvPicPr>
          <p:nvPr/>
        </p:nvPicPr>
        <p:blipFill>
          <a:blip r:embed="rId5"/>
          <a:stretch>
            <a:fillRect/>
          </a:stretch>
        </p:blipFill>
        <p:spPr>
          <a:xfrm>
            <a:off x="8761528" y="2322640"/>
            <a:ext cx="1117651" cy="891246"/>
          </a:xfrm>
          <a:prstGeom prst="rect">
            <a:avLst/>
          </a:prstGeom>
        </p:spPr>
      </p:pic>
      <p:sp>
        <p:nvSpPr>
          <p:cNvPr id="12" name="Title 1">
            <a:extLst>
              <a:ext uri="{FF2B5EF4-FFF2-40B4-BE49-F238E27FC236}">
                <a16:creationId xmlns:a16="http://schemas.microsoft.com/office/drawing/2014/main" id="{56582DE5-CDC1-4984-9EFE-320A21BC2034}"/>
              </a:ext>
            </a:extLst>
          </p:cNvPr>
          <p:cNvSpPr txBox="1">
            <a:spLocks/>
          </p:cNvSpPr>
          <p:nvPr/>
        </p:nvSpPr>
        <p:spPr>
          <a:xfrm>
            <a:off x="473770" y="221186"/>
            <a:ext cx="11612880" cy="89247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dirty="0">
                <a:latin typeface="Calibri Light"/>
                <a:cs typeface="Helvetica"/>
              </a:rPr>
              <a:t>What is the difference between living income and living wage?</a:t>
            </a:r>
            <a:r>
              <a:rPr lang="en-US" sz="3500" dirty="0"/>
              <a:t> </a:t>
            </a:r>
            <a:endParaRPr lang="nl-BE" sz="3500">
              <a:cs typeface="Calibri Light"/>
            </a:endParaRPr>
          </a:p>
        </p:txBody>
      </p:sp>
      <p:sp>
        <p:nvSpPr>
          <p:cNvPr id="2" name="TextBox 1">
            <a:extLst>
              <a:ext uri="{FF2B5EF4-FFF2-40B4-BE49-F238E27FC236}">
                <a16:creationId xmlns:a16="http://schemas.microsoft.com/office/drawing/2014/main" id="{A8CBB2CA-8751-4077-B332-2CD2D7547986}"/>
              </a:ext>
            </a:extLst>
          </p:cNvPr>
          <p:cNvSpPr txBox="1"/>
          <p:nvPr/>
        </p:nvSpPr>
        <p:spPr>
          <a:xfrm>
            <a:off x="4773942" y="2151283"/>
            <a:ext cx="2536284" cy="3477875"/>
          </a:xfrm>
          <a:prstGeom prst="rect">
            <a:avLst/>
          </a:prstGeom>
          <a:noFill/>
        </p:spPr>
        <p:txBody>
          <a:bodyPr wrap="square" lIns="91440" tIns="45720" rIns="91440" bIns="45720" rtlCol="0" anchor="t">
            <a:spAutoFit/>
          </a:bodyPr>
          <a:lstStyle/>
          <a:p>
            <a:pPr algn="ctr"/>
            <a:r>
              <a:rPr lang="en-US" sz="2000" dirty="0">
                <a:latin typeface="Calibri Light"/>
                <a:cs typeface="Calibri Light"/>
              </a:rPr>
              <a:t>Both are derived from the idea of achieving a decent standard of living.</a:t>
            </a:r>
          </a:p>
          <a:p>
            <a:pPr algn="ctr"/>
            <a:endParaRPr lang="en-US" sz="2000" dirty="0">
              <a:latin typeface="Calibri Light"/>
              <a:cs typeface="Calibri Light"/>
            </a:endParaRPr>
          </a:p>
          <a:p>
            <a:pPr algn="ctr"/>
            <a:br>
              <a:rPr lang="en-US" sz="2000" dirty="0">
                <a:latin typeface="Calibri Light"/>
                <a:cs typeface="Calibri Light"/>
              </a:rPr>
            </a:br>
            <a:r>
              <a:rPr lang="en-US" sz="2000" dirty="0">
                <a:latin typeface="Calibri Light"/>
                <a:cs typeface="Calibri Light"/>
              </a:rPr>
              <a:t>Living wage applies to an individual worker.  Living income applies to a household.</a:t>
            </a:r>
          </a:p>
        </p:txBody>
      </p:sp>
      <p:pic>
        <p:nvPicPr>
          <p:cNvPr id="21" name="Picture 20" descr="A picture containing truck&#10;&#10;Description automatically generated">
            <a:extLst>
              <a:ext uri="{FF2B5EF4-FFF2-40B4-BE49-F238E27FC236}">
                <a16:creationId xmlns:a16="http://schemas.microsoft.com/office/drawing/2014/main" id="{34068CC5-A06E-C446-BABB-2EA3E639869A}"/>
              </a:ext>
            </a:extLst>
          </p:cNvPr>
          <p:cNvPicPr>
            <a:picLocks noChangeAspect="1"/>
          </p:cNvPicPr>
          <p:nvPr/>
        </p:nvPicPr>
        <p:blipFill rotWithShape="1">
          <a:blip r:embed="rId6"/>
          <a:srcRect b="36534"/>
          <a:stretch/>
        </p:blipFill>
        <p:spPr>
          <a:xfrm>
            <a:off x="7922584" y="1402295"/>
            <a:ext cx="2795538" cy="748988"/>
          </a:xfrm>
          <a:prstGeom prst="rect">
            <a:avLst/>
          </a:prstGeom>
        </p:spPr>
      </p:pic>
      <p:sp>
        <p:nvSpPr>
          <p:cNvPr id="3" name="TextBox 2">
            <a:extLst>
              <a:ext uri="{FF2B5EF4-FFF2-40B4-BE49-F238E27FC236}">
                <a16:creationId xmlns:a16="http://schemas.microsoft.com/office/drawing/2014/main" id="{153AA3CB-187B-7340-87E3-64E970DE37C3}"/>
              </a:ext>
            </a:extLst>
          </p:cNvPr>
          <p:cNvSpPr txBox="1"/>
          <p:nvPr/>
        </p:nvSpPr>
        <p:spPr>
          <a:xfrm>
            <a:off x="616645" y="6007098"/>
            <a:ext cx="3746809" cy="615553"/>
          </a:xfrm>
          <a:prstGeom prst="rect">
            <a:avLst/>
          </a:prstGeom>
          <a:noFill/>
        </p:spPr>
        <p:txBody>
          <a:bodyPr wrap="square" rtlCol="0">
            <a:spAutoFit/>
          </a:bodyPr>
          <a:lstStyle/>
          <a:p>
            <a:pPr marL="164306" lvl="2" indent="0" algn="ctr">
              <a:buFont typeface="Arial" panose="020B0604020202020204" pitchFamily="34" charset="0"/>
              <a:buNone/>
            </a:pPr>
            <a:r>
              <a:rPr lang="es-CO" sz="1600">
                <a:hlinkClick r:id="rId7"/>
              </a:rPr>
              <a:t>https://www.globallivingwage.org</a:t>
            </a:r>
            <a:endParaRPr lang="en-GB" sz="1600" dirty="0"/>
          </a:p>
          <a:p>
            <a:endParaRPr lang="en-US" dirty="0"/>
          </a:p>
        </p:txBody>
      </p:sp>
      <p:sp>
        <p:nvSpPr>
          <p:cNvPr id="4" name="TextBox 3">
            <a:extLst>
              <a:ext uri="{FF2B5EF4-FFF2-40B4-BE49-F238E27FC236}">
                <a16:creationId xmlns:a16="http://schemas.microsoft.com/office/drawing/2014/main" id="{7B46632B-1E96-F74C-9119-87066D602005}"/>
              </a:ext>
            </a:extLst>
          </p:cNvPr>
          <p:cNvSpPr txBox="1"/>
          <p:nvPr/>
        </p:nvSpPr>
        <p:spPr>
          <a:xfrm>
            <a:off x="8170046" y="5978586"/>
            <a:ext cx="2430966" cy="369332"/>
          </a:xfrm>
          <a:prstGeom prst="rect">
            <a:avLst/>
          </a:prstGeom>
          <a:noFill/>
        </p:spPr>
        <p:txBody>
          <a:bodyPr wrap="square" rtlCol="0">
            <a:spAutoFit/>
          </a:bodyPr>
          <a:lstStyle/>
          <a:p>
            <a:r>
              <a:rPr lang="en-GB" dirty="0">
                <a:hlinkClick r:id="rId8"/>
              </a:rPr>
              <a:t>www.living-income.com</a:t>
            </a:r>
            <a:r>
              <a:rPr lang="en-GB" dirty="0"/>
              <a:t> </a:t>
            </a:r>
          </a:p>
        </p:txBody>
      </p:sp>
      <p:sp>
        <p:nvSpPr>
          <p:cNvPr id="6" name="Rectangle 5">
            <a:extLst>
              <a:ext uri="{FF2B5EF4-FFF2-40B4-BE49-F238E27FC236}">
                <a16:creationId xmlns:a16="http://schemas.microsoft.com/office/drawing/2014/main" id="{B5279F5F-FA08-4CF3-B442-98FE6797869B}"/>
              </a:ext>
            </a:extLst>
          </p:cNvPr>
          <p:cNvSpPr/>
          <p:nvPr/>
        </p:nvSpPr>
        <p:spPr>
          <a:xfrm>
            <a:off x="1216864" y="3417671"/>
            <a:ext cx="2742480" cy="2436962"/>
          </a:xfrm>
          <a:prstGeom prst="rect">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b="1" dirty="0">
              <a:ea typeface="+mn-lt"/>
              <a:cs typeface="+mn-lt"/>
            </a:endParaRPr>
          </a:p>
          <a:p>
            <a:pPr algn="ctr"/>
            <a:r>
              <a:rPr lang="en-GB" sz="2800" b="1" dirty="0">
                <a:solidFill>
                  <a:schemeClr val="accent2">
                    <a:lumMod val="75000"/>
                  </a:schemeClr>
                </a:solidFill>
                <a:ea typeface="+mn-lt"/>
                <a:cs typeface="+mn-lt"/>
              </a:rPr>
              <a:t>Living Wage</a:t>
            </a:r>
            <a:br>
              <a:rPr lang="en-GB" b="1" dirty="0">
                <a:ea typeface="+mn-lt"/>
                <a:cs typeface="+mn-lt"/>
              </a:rPr>
            </a:br>
            <a:r>
              <a:rPr lang="en-GB" b="1" dirty="0">
                <a:ea typeface="+mn-lt"/>
                <a:cs typeface="+mn-lt"/>
              </a:rPr>
              <a:t>A worker </a:t>
            </a:r>
            <a:r>
              <a:rPr lang="en-GB" dirty="0">
                <a:ea typeface="+mn-lt"/>
                <a:cs typeface="+mn-lt"/>
              </a:rPr>
              <a:t>earns enough in a standard work week to enable his/her family to afford a decent standard of living. </a:t>
            </a:r>
            <a:endParaRPr lang="en-US" dirty="0">
              <a:ea typeface="+mn-lt"/>
              <a:cs typeface="+mn-lt"/>
            </a:endParaRPr>
          </a:p>
          <a:p>
            <a:pPr algn="ctr"/>
            <a:endParaRPr lang="en-US" dirty="0">
              <a:ea typeface="+mn-lt"/>
              <a:cs typeface="+mn-lt"/>
            </a:endParaRPr>
          </a:p>
        </p:txBody>
      </p:sp>
      <p:sp>
        <p:nvSpPr>
          <p:cNvPr id="22" name="Rectangle 21">
            <a:extLst>
              <a:ext uri="{FF2B5EF4-FFF2-40B4-BE49-F238E27FC236}">
                <a16:creationId xmlns:a16="http://schemas.microsoft.com/office/drawing/2014/main" id="{DADA3503-9521-4577-954A-7ADF7110C3F5}"/>
              </a:ext>
            </a:extLst>
          </p:cNvPr>
          <p:cNvSpPr/>
          <p:nvPr/>
        </p:nvSpPr>
        <p:spPr>
          <a:xfrm>
            <a:off x="8128779" y="3417670"/>
            <a:ext cx="2742480" cy="2436962"/>
          </a:xfrm>
          <a:prstGeom prst="rect">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b="1" dirty="0">
              <a:ea typeface="+mn-lt"/>
              <a:cs typeface="+mn-lt"/>
            </a:endParaRPr>
          </a:p>
          <a:p>
            <a:pPr algn="ctr"/>
            <a:r>
              <a:rPr lang="en-GB" sz="2800" b="1" dirty="0">
                <a:solidFill>
                  <a:schemeClr val="accent2">
                    <a:lumMod val="75000"/>
                  </a:schemeClr>
                </a:solidFill>
                <a:ea typeface="+mn-lt"/>
                <a:cs typeface="+mn-lt"/>
              </a:rPr>
              <a:t>Living Income</a:t>
            </a:r>
            <a:br>
              <a:rPr lang="en-GB" b="1" dirty="0">
                <a:ea typeface="+mn-lt"/>
                <a:cs typeface="+mn-lt"/>
              </a:rPr>
            </a:br>
            <a:r>
              <a:rPr lang="en-GB" b="1" dirty="0">
                <a:ea typeface="+mn-lt"/>
                <a:cs typeface="+mn-lt"/>
              </a:rPr>
              <a:t>Farming households </a:t>
            </a:r>
            <a:r>
              <a:rPr lang="en-GB" dirty="0">
                <a:ea typeface="+mn-lt"/>
                <a:cs typeface="+mn-lt"/>
              </a:rPr>
              <a:t>earn enough in a year from all income sources to afford a decent standard of living.</a:t>
            </a:r>
          </a:p>
          <a:p>
            <a:pPr algn="ctr"/>
            <a:endParaRPr lang="en-GB" dirty="0">
              <a:ea typeface="+mn-lt"/>
              <a:cs typeface="+mn-lt"/>
            </a:endParaRPr>
          </a:p>
        </p:txBody>
      </p:sp>
      <p:cxnSp>
        <p:nvCxnSpPr>
          <p:cNvPr id="8" name="Straight Arrow Connector 7">
            <a:extLst>
              <a:ext uri="{FF2B5EF4-FFF2-40B4-BE49-F238E27FC236}">
                <a16:creationId xmlns:a16="http://schemas.microsoft.com/office/drawing/2014/main" id="{4CFBF560-01C5-4CE4-86B7-596815AF3F25}"/>
              </a:ext>
            </a:extLst>
          </p:cNvPr>
          <p:cNvCxnSpPr/>
          <p:nvPr/>
        </p:nvCxnSpPr>
        <p:spPr>
          <a:xfrm flipV="1">
            <a:off x="4256776" y="3748891"/>
            <a:ext cx="3570617" cy="12939"/>
          </a:xfrm>
          <a:prstGeom prst="straightConnector1">
            <a:avLst/>
          </a:prstGeom>
          <a:ln w="57150">
            <a:solidFill>
              <a:srgbClr val="AFB74D"/>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F81BC2-6C9A-6041-83C7-39D9B61C8B5E}"/>
              </a:ext>
            </a:extLst>
          </p:cNvPr>
          <p:cNvSpPr>
            <a:spLocks noGrp="1"/>
          </p:cNvSpPr>
          <p:nvPr>
            <p:ph idx="1"/>
          </p:nvPr>
        </p:nvSpPr>
        <p:spPr>
          <a:xfrm>
            <a:off x="767996" y="2965330"/>
            <a:ext cx="10703086" cy="3429000"/>
          </a:xfrm>
        </p:spPr>
        <p:txBody>
          <a:bodyPr vert="horz" lIns="91440" tIns="45720" rIns="91440" bIns="45720" rtlCol="0" anchor="t">
            <a:normAutofit/>
          </a:bodyPr>
          <a:lstStyle/>
          <a:p>
            <a:pPr marL="0" indent="0" algn="just">
              <a:buNone/>
            </a:pPr>
            <a:r>
              <a:rPr lang="en-US" sz="2200" dirty="0">
                <a:latin typeface="Calibri Light"/>
                <a:cs typeface="Calibri Light"/>
              </a:rPr>
              <a:t>The CoP was created to further explore and develop this concept and to support activities focused on improving smallholder incomes towards living incomes, aiming to enable smallholder farmers to achieve a decent standard of living.  This community is a result of a partnership between The Sustainable Food Lab, GIZ and the ISEAL Alliance.</a:t>
            </a:r>
          </a:p>
          <a:p>
            <a:pPr marL="0" indent="0">
              <a:buNone/>
            </a:pPr>
            <a:endParaRPr lang="en-US" sz="2200" dirty="0">
              <a:latin typeface="Calibri Light"/>
              <a:cs typeface="Calibri"/>
            </a:endParaRPr>
          </a:p>
          <a:p>
            <a:pPr marL="0" indent="0">
              <a:buNone/>
            </a:pPr>
            <a:r>
              <a:rPr lang="en-US" sz="2200" dirty="0">
                <a:latin typeface="Calibri Light"/>
                <a:cs typeface="Calibri Light"/>
              </a:rPr>
              <a:t>​The objectives of this Community of Practice are to:</a:t>
            </a:r>
            <a:br>
              <a:rPr lang="en-US" sz="2200" dirty="0">
                <a:latin typeface="Calibri Light"/>
                <a:cs typeface="Calibri"/>
              </a:rPr>
            </a:br>
            <a:endParaRPr lang="en-US" sz="2200" dirty="0">
              <a:latin typeface="Calibri Light"/>
              <a:cs typeface="Calibri Light"/>
            </a:endParaRPr>
          </a:p>
          <a:p>
            <a:pPr marL="457200" lvl="1" indent="0">
              <a:buNone/>
            </a:pPr>
            <a:r>
              <a:rPr lang="en-US" b="1" dirty="0">
                <a:solidFill>
                  <a:srgbClr val="AFB74D"/>
                </a:solidFill>
                <a:latin typeface="Calibri Light"/>
                <a:cs typeface="Calibri Light"/>
              </a:rPr>
              <a:t>Increase understanding of living income measurement and the income gap</a:t>
            </a:r>
          </a:p>
          <a:p>
            <a:pPr marL="457200" lvl="1" indent="0">
              <a:buNone/>
            </a:pPr>
            <a:r>
              <a:rPr lang="en-US" b="1" dirty="0">
                <a:solidFill>
                  <a:srgbClr val="AFB74D"/>
                </a:solidFill>
                <a:latin typeface="Calibri Light"/>
                <a:cs typeface="Calibri Light"/>
              </a:rPr>
              <a:t>​Identify and discuss strategies for closing the income gap"</a:t>
            </a:r>
          </a:p>
        </p:txBody>
      </p:sp>
      <p:pic>
        <p:nvPicPr>
          <p:cNvPr id="6" name="Picture 5" descr="A picture containing truck&#10;&#10;Description automatically generated">
            <a:extLst>
              <a:ext uri="{FF2B5EF4-FFF2-40B4-BE49-F238E27FC236}">
                <a16:creationId xmlns:a16="http://schemas.microsoft.com/office/drawing/2014/main" id="{93859F43-577A-F548-A678-4B56B1816FCF}"/>
              </a:ext>
            </a:extLst>
          </p:cNvPr>
          <p:cNvPicPr>
            <a:picLocks noChangeAspect="1"/>
          </p:cNvPicPr>
          <p:nvPr/>
        </p:nvPicPr>
        <p:blipFill rotWithShape="1">
          <a:blip r:embed="rId3"/>
          <a:srcRect t="-1" b="-40779"/>
          <a:stretch/>
        </p:blipFill>
        <p:spPr>
          <a:xfrm>
            <a:off x="546340" y="355840"/>
            <a:ext cx="4851345" cy="2887660"/>
          </a:xfrm>
          <a:prstGeom prst="rect">
            <a:avLst/>
          </a:prstGeom>
        </p:spPr>
      </p:pic>
      <p:sp>
        <p:nvSpPr>
          <p:cNvPr id="7" name="TextBox 6">
            <a:extLst>
              <a:ext uri="{FF2B5EF4-FFF2-40B4-BE49-F238E27FC236}">
                <a16:creationId xmlns:a16="http://schemas.microsoft.com/office/drawing/2014/main" id="{5BC3A585-ECC7-564A-83A8-33F37D1A98B5}"/>
              </a:ext>
            </a:extLst>
          </p:cNvPr>
          <p:cNvSpPr txBox="1"/>
          <p:nvPr/>
        </p:nvSpPr>
        <p:spPr>
          <a:xfrm>
            <a:off x="9751190" y="6488668"/>
            <a:ext cx="2758050" cy="369332"/>
          </a:xfrm>
          <a:prstGeom prst="rect">
            <a:avLst/>
          </a:prstGeom>
          <a:noFill/>
        </p:spPr>
        <p:txBody>
          <a:bodyPr wrap="square" lIns="91440" tIns="45720" rIns="91440" bIns="45720" rtlCol="0" anchor="t">
            <a:spAutoFit/>
          </a:bodyPr>
          <a:lstStyle/>
          <a:p>
            <a:r>
              <a:rPr lang="en-GB" dirty="0">
                <a:solidFill>
                  <a:srgbClr val="1E639A"/>
                </a:solidFill>
                <a:hlinkClick r:id="rId4">
                  <a:extLst>
                    <a:ext uri="{A12FA001-AC4F-418D-AE19-62706E023703}">
                      <ahyp:hlinkClr xmlns:ahyp="http://schemas.microsoft.com/office/drawing/2018/hyperlinkcolor" val="tx"/>
                    </a:ext>
                  </a:extLst>
                </a:hlinkClick>
              </a:rPr>
              <a:t>www.living-income.com</a:t>
            </a:r>
            <a:r>
              <a:rPr lang="en-GB" dirty="0">
                <a:solidFill>
                  <a:srgbClr val="1E639A"/>
                </a:solidFill>
              </a:rPr>
              <a:t> </a:t>
            </a:r>
            <a:endParaRPr lang="en-GB" dirty="0">
              <a:solidFill>
                <a:srgbClr val="1E639A"/>
              </a:solidFill>
              <a:cs typeface="Calibri"/>
            </a:endParaRPr>
          </a:p>
        </p:txBody>
      </p:sp>
      <p:cxnSp>
        <p:nvCxnSpPr>
          <p:cNvPr id="4" name="Straight Arrow Connector 3">
            <a:extLst>
              <a:ext uri="{FF2B5EF4-FFF2-40B4-BE49-F238E27FC236}">
                <a16:creationId xmlns:a16="http://schemas.microsoft.com/office/drawing/2014/main" id="{BF1A7DAE-5B89-0542-8FAD-9D8563B9BC24}"/>
              </a:ext>
            </a:extLst>
          </p:cNvPr>
          <p:cNvCxnSpPr/>
          <p:nvPr/>
        </p:nvCxnSpPr>
        <p:spPr>
          <a:xfrm>
            <a:off x="832087" y="5600701"/>
            <a:ext cx="396635"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FC95E92-7CA3-B746-83B1-63D4B9A40614}"/>
              </a:ext>
            </a:extLst>
          </p:cNvPr>
          <p:cNvCxnSpPr/>
          <p:nvPr/>
        </p:nvCxnSpPr>
        <p:spPr>
          <a:xfrm>
            <a:off x="832087" y="5981701"/>
            <a:ext cx="396635"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05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31609-5AB3-614A-BCB8-9362C63E3333}"/>
              </a:ext>
            </a:extLst>
          </p:cNvPr>
          <p:cNvSpPr txBox="1"/>
          <p:nvPr/>
        </p:nvSpPr>
        <p:spPr>
          <a:xfrm>
            <a:off x="8852864" y="6460374"/>
            <a:ext cx="3746809" cy="646331"/>
          </a:xfrm>
          <a:prstGeom prst="rect">
            <a:avLst/>
          </a:prstGeom>
          <a:noFill/>
        </p:spPr>
        <p:txBody>
          <a:bodyPr wrap="square" rtlCol="0">
            <a:spAutoFit/>
          </a:bodyPr>
          <a:lstStyle/>
          <a:p>
            <a:pPr marL="164306" lvl="2" indent="0" algn="ctr">
              <a:buFont typeface="Arial" panose="020B0604020202020204" pitchFamily="34" charset="0"/>
              <a:buNone/>
            </a:pPr>
            <a:r>
              <a:rPr lang="es-CO">
                <a:solidFill>
                  <a:srgbClr val="1E639A"/>
                </a:solidFill>
                <a:hlinkClick r:id="rId3">
                  <a:extLst>
                    <a:ext uri="{A12FA001-AC4F-418D-AE19-62706E023703}">
                      <ahyp:hlinkClr xmlns:ahyp="http://schemas.microsoft.com/office/drawing/2018/hyperlinkcolor" val="tx"/>
                    </a:ext>
                  </a:extLst>
                </a:hlinkClick>
              </a:rPr>
              <a:t>www.globallivingwage.org</a:t>
            </a:r>
            <a:endParaRPr lang="en-GB" dirty="0">
              <a:solidFill>
                <a:srgbClr val="1E639A"/>
              </a:solidFill>
            </a:endParaRPr>
          </a:p>
          <a:p>
            <a:endParaRPr lang="en-US" dirty="0">
              <a:solidFill>
                <a:schemeClr val="accent6">
                  <a:lumMod val="75000"/>
                </a:schemeClr>
              </a:solidFill>
            </a:endParaRPr>
          </a:p>
        </p:txBody>
      </p:sp>
      <p:sp>
        <p:nvSpPr>
          <p:cNvPr id="4" name="TextBox 3">
            <a:extLst>
              <a:ext uri="{FF2B5EF4-FFF2-40B4-BE49-F238E27FC236}">
                <a16:creationId xmlns:a16="http://schemas.microsoft.com/office/drawing/2014/main" id="{441F2754-27E4-BD45-84FC-6DA8B45A6CE6}"/>
              </a:ext>
            </a:extLst>
          </p:cNvPr>
          <p:cNvSpPr txBox="1"/>
          <p:nvPr/>
        </p:nvSpPr>
        <p:spPr>
          <a:xfrm>
            <a:off x="771485" y="1966836"/>
            <a:ext cx="10483692" cy="4493538"/>
          </a:xfrm>
          <a:prstGeom prst="rect">
            <a:avLst/>
          </a:prstGeom>
          <a:noFill/>
        </p:spPr>
        <p:txBody>
          <a:bodyPr wrap="square" lIns="91440" tIns="45720" rIns="91440" bIns="45720" rtlCol="0" anchor="t">
            <a:spAutoFit/>
          </a:bodyPr>
          <a:lstStyle/>
          <a:p>
            <a:pPr algn="just"/>
            <a:r>
              <a:rPr lang="en-US" sz="2200" dirty="0">
                <a:latin typeface="Calibri Light"/>
                <a:cs typeface="Calibri Light"/>
              </a:rPr>
              <a:t>The Global Living Wage Coalition provides high quality and consistent knowledge and information about living wage levels, implementation, and impact necessary for stakeholders of all types to collaborate in a non-competitive environment toward wage increases globally.</a:t>
            </a:r>
          </a:p>
          <a:p>
            <a:pPr algn="just"/>
            <a:endParaRPr lang="en-US" sz="2200" dirty="0">
              <a:latin typeface="Calibri Light"/>
              <a:cs typeface="Calibri Light"/>
            </a:endParaRPr>
          </a:p>
          <a:p>
            <a:pPr algn="just"/>
            <a:r>
              <a:rPr lang="en-US" sz="2200" dirty="0">
                <a:latin typeface="Calibri Light"/>
                <a:cs typeface="Calibri Light"/>
              </a:rPr>
              <a:t>In partnership with Fairtrade International, GoodWeave International, the Rainforest Alliance, and Social Accountability International (SAI), the ISEAL Alliance and international living wage experts Dr. Richard Anker and Ms. Martha Anker, the GLWC has a shared mission to see continuous improvements in workers’ wages in the farms, factories, and supply chains participating in their respective certification systems and beyond, and with the long term goal for workers to be paid a living wage. Each living wage benchmark commissioned by the GLWC is made public to further this aim and to increase the opportunity for collaboration toward payment of a living wage.</a:t>
            </a:r>
          </a:p>
        </p:txBody>
      </p:sp>
      <p:pic>
        <p:nvPicPr>
          <p:cNvPr id="7" name="Picture 6" descr="A close up of a sign&#10;&#10;Description automatically generated">
            <a:extLst>
              <a:ext uri="{FF2B5EF4-FFF2-40B4-BE49-F238E27FC236}">
                <a16:creationId xmlns:a16="http://schemas.microsoft.com/office/drawing/2014/main" id="{CA7038F8-DBE8-B64C-81EB-4A6BDD9EAB17}"/>
              </a:ext>
            </a:extLst>
          </p:cNvPr>
          <p:cNvPicPr>
            <a:picLocks noChangeAspect="1"/>
          </p:cNvPicPr>
          <p:nvPr/>
        </p:nvPicPr>
        <p:blipFill>
          <a:blip r:embed="rId4"/>
          <a:stretch>
            <a:fillRect/>
          </a:stretch>
        </p:blipFill>
        <p:spPr>
          <a:xfrm>
            <a:off x="771485" y="440490"/>
            <a:ext cx="2170055" cy="1390464"/>
          </a:xfrm>
          <a:prstGeom prst="rect">
            <a:avLst/>
          </a:prstGeom>
        </p:spPr>
      </p:pic>
    </p:spTree>
    <p:extLst>
      <p:ext uri="{BB962C8B-B14F-4D97-AF65-F5344CB8AC3E}">
        <p14:creationId xmlns:p14="http://schemas.microsoft.com/office/powerpoint/2010/main" val="3438865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3342</Words>
  <Application>Microsoft Office PowerPoint</Application>
  <PresentationFormat>Widescreen</PresentationFormat>
  <Paragraphs>228</Paragraphs>
  <Slides>34</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Helvetica</vt:lpstr>
      <vt:lpstr>Lato</vt:lpstr>
      <vt:lpstr>Office Theme</vt:lpstr>
      <vt:lpstr>PowerPoint Presentation</vt:lpstr>
      <vt:lpstr>About this Toolkit  This Living Income Toolkit Slide Deck was designed as a support resources for companies developing the strategies on living income. Please feel free to use the deck for your own purposes, while maintaining the crediting included. All information is a supplement to the Toolkit Guiding steps towards living income in the supply chain: How to mainstream living income in your company’s activities.    The complete Toolkit PDF is available online here:  https://c69aa8ac-6965-42b2-abb7-0f0b86c23d2e.filesusr.com/ugd/0c5ab3_8d2a4af1e03a43bbbea042551a19181f.pdf  Other slide deck ppt resources are forthcoming, and will follow the Toolkit Sections “Make the Case” and “Take action &amp; Monitor Results”.</vt:lpstr>
      <vt:lpstr>Table of Contents</vt:lpstr>
      <vt:lpstr>PowerPoint Presentation</vt:lpstr>
      <vt:lpstr>The Living Income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Farmers are struggling to make a living income</vt:lpstr>
      <vt:lpstr>Major cash crops produced by smallholder farmers don’t provide adequate income in part because of:</vt:lpstr>
      <vt:lpstr>PowerPoint Presentation</vt:lpstr>
      <vt:lpstr>PowerPoint Presentation</vt:lpstr>
      <vt:lpstr>Three reasons why companies prioritize Living Income in farming communities</vt:lpstr>
      <vt:lpstr>Human Rights</vt:lpstr>
      <vt:lpstr>Human Rights</vt:lpstr>
      <vt:lpstr>Human Rights</vt:lpstr>
      <vt:lpstr>With Increased visibility comes great responsibility</vt:lpstr>
      <vt:lpstr>PowerPoint Presentation</vt:lpstr>
      <vt:lpstr>PowerPoint Presentation</vt:lpstr>
      <vt:lpstr>PowerPoint Presentation</vt:lpstr>
      <vt:lpstr>PowerPoint Presentation</vt:lpstr>
      <vt:lpstr>Living Income and the SDGs</vt:lpstr>
      <vt:lpstr>Living Income in Your Industry</vt:lpstr>
      <vt:lpstr>PowerPoint Presentation</vt:lpstr>
      <vt:lpstr>Living Income Company Spotlight</vt:lpstr>
      <vt:lpstr>Living Income Spotlight</vt:lpstr>
      <vt:lpstr>Human Rights Spotlight</vt:lpstr>
      <vt:lpstr>Human Rights Spotlight</vt:lpstr>
      <vt:lpstr>Human Rights Spotlight</vt:lpstr>
      <vt:lpstr>Learn How to Prepare for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Sustainable Food Lab</dc:creator>
  <cp:lastModifiedBy>Rita Mendez</cp:lastModifiedBy>
  <cp:revision>19</cp:revision>
  <dcterms:created xsi:type="dcterms:W3CDTF">2020-09-21T13:53:28Z</dcterms:created>
  <dcterms:modified xsi:type="dcterms:W3CDTF">2020-09-22T14:35:43Z</dcterms:modified>
</cp:coreProperties>
</file>